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64" r:id="rId13"/>
    <p:sldId id="274" r:id="rId14"/>
    <p:sldId id="275" r:id="rId15"/>
    <p:sldId id="276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roxima Nova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4"/>
    <p:restoredTop sz="54799" autoAdjust="0"/>
  </p:normalViewPr>
  <p:slideViewPr>
    <p:cSldViewPr snapToGrid="0">
      <p:cViewPr varScale="1">
        <p:scale>
          <a:sx n="62" d="100"/>
          <a:sy n="62" d="100"/>
        </p:scale>
        <p:origin x="201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edfordcenter.org/powerthevote/film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88640106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46947405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ace.com/coronavirus-shrinks-thirty-meter-telescope-protest-in-hawaii.html" TargetMode="External"/><Relationship Id="rId3" Type="http://schemas.openxmlformats.org/officeDocument/2006/relationships/hyperlink" Target="https://www.nytimes.com/2019/07/22/us/hawaii-telescope-protest.html" TargetMode="External"/><Relationship Id="rId7" Type="http://schemas.openxmlformats.org/officeDocument/2006/relationships/hyperlink" Target="https://www.smithsonianmag.com/smithsonian-institution/heart-hawaiian-people-arguments-arguments-against-telescope-mauna-kea-180955057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facinghistory.org/educator-resources/current-events/indigenous-rights-controversy-over-hawaiis-maunakea-telescope" TargetMode="External"/><Relationship Id="rId5" Type="http://schemas.openxmlformats.org/officeDocument/2006/relationships/hyperlink" Target="https://www.npr.org/2019/08/06/748559640/amid-protests-in-hawaii-against-giant-telescope-astronomers-look-to-plan-b" TargetMode="External"/><Relationship Id="rId4" Type="http://schemas.openxmlformats.org/officeDocument/2006/relationships/hyperlink" Target="https://www.nytimes.com/2016/10/04/science/hawaii-thirty-meter-telescope-mauna-kea.html?action=click&amp;module=RelatedLinks&amp;pgtype=Article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63397315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edfordcenter.org/powerthevote/film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44d9947b0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44d9947b0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32bd1d416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b32bd1d416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https://redfordcenter.org/powerthevote/films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a37df69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a37df69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aa3c7e121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aa3c7e121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Haz un video explicando los pasos para hacer algo que has aprendido a hacer que beneficie a tu familia y que tal vez puede ayudarle a alguien más. Por ejemplo, puedes mostrarle a la gente cómo cocinar algo, cómo usar las sobras de comida, cómo sembrar un jardín o una caja de jardín, cómo hacer abono orgánico, cómo hacer uso de la versión reusable de algo, cómo construir algo que has construido antes y que ha sido de ayuda para ti; cómo escribir una historia; cómo crear un juego; cómo conectarte a tu comunidad de maneras creativas; cómo investigar los asuntos locales; cómo escribir una carta a tu gobierno local, o cómo entrevistar a una persona mayor… !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Nos </a:t>
            </a:r>
            <a:r>
              <a:rPr lang="es-US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encantaría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 sus videos! </a:t>
            </a: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Envíennos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 que gusten a stories@redfordcenter.org.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944d9947b0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944d9947b0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aa37df696b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aa37df696b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A2E3B"/>
                </a:solidFill>
              </a:rPr>
              <a:t>Uniontown: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 https://vimeo.com/288640106</a:t>
            </a:r>
            <a:endParaRPr dirty="0">
              <a:solidFill>
                <a:srgbClr val="1A2E3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rgbClr val="1A2E3B"/>
                </a:solidFill>
              </a:rPr>
              <a:t>En medio de una elección local de gran importancia, un grupo de activistas de base en Alabama rural se juntan para desafiar a los contaminadores industriales y a los políticos complacientes. Ganador de Mejor Cortometraje en el Festival de Film </a:t>
            </a:r>
            <a:r>
              <a:rPr lang="es-US" dirty="0" err="1">
                <a:solidFill>
                  <a:srgbClr val="1A2E3B"/>
                </a:solidFill>
              </a:rPr>
              <a:t>EarthX</a:t>
            </a:r>
            <a:r>
              <a:rPr lang="es-US" dirty="0">
                <a:solidFill>
                  <a:srgbClr val="1A2E3B"/>
                </a:solidFill>
              </a:rPr>
              <a:t> y ganador también del </a:t>
            </a:r>
            <a:r>
              <a:rPr lang="es-US" dirty="0" err="1">
                <a:solidFill>
                  <a:srgbClr val="1A2E3B"/>
                </a:solidFill>
              </a:rPr>
              <a:t>The</a:t>
            </a:r>
            <a:r>
              <a:rPr lang="es-US" dirty="0">
                <a:solidFill>
                  <a:srgbClr val="1A2E3B"/>
                </a:solidFill>
              </a:rPr>
              <a:t> </a:t>
            </a:r>
            <a:r>
              <a:rPr lang="es-US" dirty="0" err="1">
                <a:solidFill>
                  <a:srgbClr val="1A2E3B"/>
                </a:solidFill>
              </a:rPr>
              <a:t>Reel</a:t>
            </a:r>
            <a:r>
              <a:rPr lang="es-US" dirty="0">
                <a:solidFill>
                  <a:srgbClr val="1A2E3B"/>
                </a:solidFill>
              </a:rPr>
              <a:t> South </a:t>
            </a:r>
            <a:r>
              <a:rPr lang="es-US" dirty="0" err="1">
                <a:solidFill>
                  <a:srgbClr val="1A2E3B"/>
                </a:solidFill>
              </a:rPr>
              <a:t>Award</a:t>
            </a:r>
            <a:r>
              <a:rPr lang="es-US" dirty="0">
                <a:solidFill>
                  <a:srgbClr val="1A2E3B"/>
                </a:solidFill>
              </a:rPr>
              <a:t> en el Festival de Film Indie </a:t>
            </a:r>
            <a:r>
              <a:rPr lang="es-US" dirty="0" err="1">
                <a:solidFill>
                  <a:srgbClr val="1A2E3B"/>
                </a:solidFill>
              </a:rPr>
              <a:t>Grits</a:t>
            </a:r>
            <a:r>
              <a:rPr lang="es-US" dirty="0">
                <a:solidFill>
                  <a:srgbClr val="1A2E3B"/>
                </a:solidFill>
              </a:rPr>
              <a:t>. Fue la selección oficial de los Festivales de Film Big </a:t>
            </a:r>
            <a:r>
              <a:rPr lang="es-US" dirty="0" err="1">
                <a:solidFill>
                  <a:srgbClr val="1A2E3B"/>
                </a:solidFill>
              </a:rPr>
              <a:t>Sky</a:t>
            </a:r>
            <a:r>
              <a:rPr lang="es-US" dirty="0">
                <a:solidFill>
                  <a:srgbClr val="1A2E3B"/>
                </a:solidFill>
              </a:rPr>
              <a:t> </a:t>
            </a:r>
            <a:r>
              <a:rPr lang="es-US" dirty="0" err="1">
                <a:solidFill>
                  <a:srgbClr val="1A2E3B"/>
                </a:solidFill>
              </a:rPr>
              <a:t>Documentary</a:t>
            </a:r>
            <a:r>
              <a:rPr lang="es-US" dirty="0">
                <a:solidFill>
                  <a:srgbClr val="1A2E3B"/>
                </a:solidFill>
              </a:rPr>
              <a:t> y American </a:t>
            </a:r>
            <a:r>
              <a:rPr lang="es-US" dirty="0" err="1">
                <a:solidFill>
                  <a:srgbClr val="1A2E3B"/>
                </a:solidFill>
              </a:rPr>
              <a:t>Documentary</a:t>
            </a:r>
            <a:r>
              <a:rPr lang="es-US" dirty="0">
                <a:solidFill>
                  <a:srgbClr val="1A2E3B"/>
                </a:solidFill>
              </a:rPr>
              <a:t>. 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aa37df696b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aa37df696b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https://vimeo.com/146947405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dd0ebe2b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dd0ebe2b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5d392fa1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5d392fa1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a85b58474e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a85b58474e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a85b58474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a85b58474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Pídales a sus estudiantes que investiguen lo siguiente: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•¿Por qué los científicos quieren construir un telescopio en Mauna Kea?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•¿Qué es especial sobre este telescopio en particular? ¿Cómo podría expandir los descubrimientos científicos?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•¿Por qué se oponen los Hawaianos nativos a la construcción del telescopio en Mauna Kea?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•Existen ya varios telescopios en Mauna Kea - ¿por qué los Hawaianos nativos protestan en contra de un telescopio nuevo?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•¿Cómo han los Hawaianos nativos expresado sus puntos de vista?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 ¿Quién está escuchando, y/o reportando esta historia?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 ¿De quién son las voces que están siendo consideradas, o que no están incluidas?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•¿Qué esperan lograr a través de las manifestaciones?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•¿Qué ha pasado desde julio del 2019? ¿Cómo han sido afectadas las manifestaciones por la pandemia?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•¿Existen historias o eventos similares que han surgido en otros lugares?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 ¿Qué conexiones se pueden formar con este desacuerdo?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•¿Puedes imaginar una resolución y solución pacífica para este desacuerdo?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 ¿Qué se necesitaría entender/cambiar/ocurrir para llegar a una resolución?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Algunos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recursos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puede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usar: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York Times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 Are Native Hawaiians Protesting Against a Telescope?</a:t>
            </a:r>
            <a:endParaRPr dirty="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York Times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 Hawaii’s Starriest Skies, a Fight Over Sacred Ground</a:t>
            </a:r>
            <a:endParaRPr dirty="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NPR: </a:t>
            </a:r>
            <a:r>
              <a:rPr lang="en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Amid Protests In Hawaii Against Giant Telescope, Astronomers Look To 'Plan B'</a:t>
            </a:r>
            <a:endParaRPr dirty="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Facing History:</a:t>
            </a:r>
            <a:r>
              <a:rPr lang="en" u="sng" dirty="0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Indigenous Rights and Controversy Over Hawaii’s Mauna Kea Telescope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Smithsonian Magazine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Heart of the Hawaiian Peoples’ Arguments Against the Telescope on Mauna Kea</a:t>
            </a:r>
            <a:endParaRPr dirty="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Space.com</a:t>
            </a:r>
            <a:r>
              <a:rPr lang="en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 Thirty Meter Telescope protest, native Hawaiian elders leave mountain over coronavirus threat</a:t>
            </a:r>
            <a:endParaRPr dirty="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85b58474e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85b58474e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(“De Pie Sobre las Nubes”) 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(15mins)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https://vimeo.com/363397315</a:t>
            </a:r>
            <a:endParaRPr sz="12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contraseña: maunakea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add0ebe2b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add0ebe2b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32bd1d41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32bd1d41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rgbClr val="2200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“Por esto es que votamos”: https://redfordcenter.org/powerthevote/films</a:t>
            </a:r>
            <a:endParaRPr lang="en" u="sng" dirty="0">
              <a:solidFill>
                <a:srgbClr val="2200CC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b32bd1d41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b32bd1d41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redfordcenter.org/films/take-action-and-vote" TargetMode="External"/><Relationship Id="rId18" Type="http://schemas.openxmlformats.org/officeDocument/2006/relationships/hyperlink" Target="https://redfordcenter.org/films/closing-the-gap" TargetMode="External"/><Relationship Id="rId3" Type="http://schemas.openxmlformats.org/officeDocument/2006/relationships/hyperlink" Target="https://redfordcenter.org/films/together-we-can-make-it-happen" TargetMode="External"/><Relationship Id="rId21" Type="http://schemas.openxmlformats.org/officeDocument/2006/relationships/image" Target="../media/image21.png"/><Relationship Id="rId7" Type="http://schemas.openxmlformats.org/officeDocument/2006/relationships/hyperlink" Target="https://redfordcenter.org/films/pho-the-people" TargetMode="External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redfordcenter.org/films/ablaze" TargetMode="External"/><Relationship Id="rId20" Type="http://schemas.openxmlformats.org/officeDocument/2006/relationships/hyperlink" Target="https://redfordcenter.org/films/our-vote-is-our-spea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hyperlink" Target="https://redfordcenter.org/films/just-a-scroll" TargetMode="External"/><Relationship Id="rId5" Type="http://schemas.openxmlformats.org/officeDocument/2006/relationships/hyperlink" Target="https://redfordcenter.org/films/madre-tierra" TargetMode="External"/><Relationship Id="rId15" Type="http://schemas.openxmlformats.org/officeDocument/2006/relationships/image" Target="../media/image18.png"/><Relationship Id="rId23" Type="http://schemas.openxmlformats.org/officeDocument/2006/relationships/image" Target="../media/image9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hyperlink" Target="https://redfordcenter.org/films/powerthevote-with-detroit-hives" TargetMode="External"/><Relationship Id="rId14" Type="http://schemas.openxmlformats.org/officeDocument/2006/relationships/image" Target="../media/image17.png"/><Relationship Id="rId22" Type="http://schemas.openxmlformats.org/officeDocument/2006/relationships/hyperlink" Target="https://redfordcenter.org/powerthevote/film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88640106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46947405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vimeo.com/363397315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hLTwtdReMfY&amp;ab_channel=LibertySquareRisi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71575"/>
            <a:ext cx="8839201" cy="96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71575"/>
            <a:ext cx="8839201" cy="960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457200"/>
            <a:ext cx="1734550" cy="170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3350" y="457200"/>
            <a:ext cx="1665777" cy="17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44825" y="2448451"/>
            <a:ext cx="1665775" cy="159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96600" y="457750"/>
            <a:ext cx="1665775" cy="170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15751" y="457750"/>
            <a:ext cx="1614105" cy="170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450363" y="457750"/>
            <a:ext cx="1877407" cy="170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364075" y="2465125"/>
            <a:ext cx="1665775" cy="158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6200" y="2438598"/>
            <a:ext cx="1734550" cy="16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886400" y="2447301"/>
            <a:ext cx="1734550" cy="159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534476" y="2465125"/>
            <a:ext cx="1716874" cy="15976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5403575" y="4242275"/>
            <a:ext cx="32700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2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#Power the Vote</a:t>
            </a:r>
            <a:endParaRPr kumimoji="0" sz="2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6" name="Google Shape;96;p18">
            <a:hlinkClick r:id="rId22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478524" y="4183888"/>
            <a:ext cx="807974" cy="8079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2025"/>
            <a:ext cx="9143998" cy="342373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1154546" y="4205801"/>
            <a:ext cx="7911575" cy="732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¿Qué cualidad aportas tú, o podrías aportar, a tu propio activismo/abogacía?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575" y="-1000800"/>
            <a:ext cx="9176578" cy="6115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3100" y="3797063"/>
            <a:ext cx="841625" cy="84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6550" y="3799449"/>
            <a:ext cx="841625" cy="83683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 txBox="1"/>
          <p:nvPr/>
        </p:nvSpPr>
        <p:spPr>
          <a:xfrm>
            <a:off x="3849575" y="133325"/>
            <a:ext cx="4977000" cy="263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latin typeface="Proxima Nova"/>
                <a:ea typeface="Proxima Nova"/>
                <a:cs typeface="Proxima Nova"/>
                <a:sym typeface="Proxima Nova"/>
              </a:rPr>
              <a:t>reto:</a:t>
            </a:r>
            <a:endParaRPr sz="23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300" b="1" dirty="0">
                <a:latin typeface="Proxima Nova"/>
                <a:ea typeface="Proxima Nova"/>
                <a:cs typeface="Proxima Nova"/>
                <a:sym typeface="Proxima Nova"/>
              </a:rPr>
              <a:t>Utilizando Filme Para Compartir Soluciones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US" sz="23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8575" y="3065325"/>
            <a:ext cx="2686052" cy="29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/>
        </p:nvSpPr>
        <p:spPr>
          <a:xfrm>
            <a:off x="1325300" y="2283500"/>
            <a:ext cx="5258700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34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Diapositivas Extras</a:t>
            </a: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5400" y="2760375"/>
            <a:ext cx="1189100" cy="1189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9" name="Google Shape;12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4514" y="0"/>
            <a:ext cx="34722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/>
          <p:nvPr/>
        </p:nvSpPr>
        <p:spPr>
          <a:xfrm>
            <a:off x="841125" y="1193700"/>
            <a:ext cx="3387600" cy="1631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En medio de una elección local de gran importancia, un grupo de activistas de base en Alabama rural se juntan para desafiar a los contaminadores industriales y a los políticos complacientes. 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5400" y="2760375"/>
            <a:ext cx="1189100" cy="1189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36" name="Google Shape;136;p24"/>
          <p:cNvSpPr txBox="1"/>
          <p:nvPr/>
        </p:nvSpPr>
        <p:spPr>
          <a:xfrm>
            <a:off x="825627" y="987500"/>
            <a:ext cx="3387600" cy="1631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El actor y activista Robert Redford relata su historia personal sobre lo que lo incita a proteger el medioambiente, y su camino hacia ese propósito. “El arte y la naturaleza combinados hacen del mundo un mejor lugar.”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7525" y="0"/>
            <a:ext cx="39514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040" y="-474100"/>
            <a:ext cx="9220041" cy="61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3110250" y="2221025"/>
            <a:ext cx="2923500" cy="777300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500" b="1" dirty="0">
                <a:solidFill>
                  <a:srgbClr val="EFEFEF"/>
                </a:solidFill>
                <a:latin typeface="Proxima Nova"/>
                <a:ea typeface="Proxima Nova"/>
                <a:cs typeface="Proxima Nova"/>
                <a:sym typeface="Proxima Nova"/>
              </a:rPr>
              <a:t>capítulo </a:t>
            </a:r>
            <a:r>
              <a:rPr lang="en" sz="2500" b="1" dirty="0">
                <a:solidFill>
                  <a:srgbClr val="EFEFEF"/>
                </a:solidFill>
                <a:latin typeface="Proxima Nova"/>
                <a:ea typeface="Proxima Nova"/>
                <a:cs typeface="Proxima Nova"/>
                <a:sym typeface="Proxima Nova"/>
              </a:rPr>
              <a:t>9</a:t>
            </a:r>
            <a:endParaRPr sz="2500" b="1" dirty="0">
              <a:solidFill>
                <a:srgbClr val="EFEFE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239975" y="2828025"/>
            <a:ext cx="8722500" cy="109770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4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El Poder de la Comunidad</a:t>
            </a:r>
            <a:endParaRPr sz="24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-118956" y="-58800"/>
            <a:ext cx="9262957" cy="520229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992700" y="3268025"/>
            <a:ext cx="2830500" cy="1057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Si nosotros no, entonces ¿quién? 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?”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              – John R. Lewis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182880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4914882" y="3233557"/>
            <a:ext cx="4087078" cy="1275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“Lucha por las cosas que te son importantes. Pero hazlo de una manera que conduzca a otros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unirse a ti.” 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      – Ruth Bader Ginsburg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2987" y="497450"/>
            <a:ext cx="1914926" cy="26355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1925" y="517588"/>
            <a:ext cx="2076201" cy="259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/>
        </p:nvSpPr>
        <p:spPr>
          <a:xfrm>
            <a:off x="577500" y="1603800"/>
            <a:ext cx="7989000" cy="2157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¿Qué tan de cerca y cada cuánto consideramos la onda de impacto de una acción o palabra? </a:t>
            </a:r>
            <a:r>
              <a:rPr kumimoji="0" lang="es-US" sz="15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Y cuando se toma una decisión – ya sea para una familia, vecindario, ciudad, condado, país o más allá - ¿qué se hace para asegurar que las necesidades, preocupaciones, prioridades, la salud y el bienestar de todas las personas han sido entendidos y han recibido una voz y consideración justa?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US" sz="15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US" sz="15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¿Quién puede hablar por una “comunidad”, y por los intereses de ésta? ¿Y si hay un desacuerdo?... ¿Cómo puede la gente expresar sus preocupaciones?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-292425"/>
            <a:ext cx="9144003" cy="605640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 txBox="1"/>
          <p:nvPr/>
        </p:nvSpPr>
        <p:spPr>
          <a:xfrm>
            <a:off x="1615736" y="4330750"/>
            <a:ext cx="7278664" cy="4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US" sz="18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Observatorio y </a:t>
            </a:r>
            <a:r>
              <a:rPr kumimoji="0" lang="es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Telescopio arriba de Mauna Kea, un Volcán en Hawái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00650"/>
            <a:ext cx="9144002" cy="609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9325" y="1269225"/>
            <a:ext cx="4640775" cy="2608124"/>
          </a:xfrm>
          <a:prstGeom prst="rect">
            <a:avLst/>
          </a:prstGeom>
          <a:noFill/>
          <a:ln>
            <a:noFill/>
          </a:ln>
          <a:effectLst>
            <a:reflection stA="30000" endPos="30000" dist="38100" dir="5400000" fadeDir="5400012" sy="-100000" algn="bl" rotWithShape="0"/>
          </a:effectLst>
        </p:spPr>
      </p:pic>
      <p:pic>
        <p:nvPicPr>
          <p:cNvPr id="103" name="Google Shape;103;p2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0400" y="2995100"/>
            <a:ext cx="1290451" cy="12904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4" name="Google Shape;104;p20"/>
          <p:cNvSpPr txBox="1"/>
          <p:nvPr/>
        </p:nvSpPr>
        <p:spPr>
          <a:xfrm>
            <a:off x="1376800" y="4571400"/>
            <a:ext cx="4488600" cy="572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Standing Above the Clouds</a:t>
            </a:r>
            <a:endParaRPr kumimoji="0" sz="24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7675"/>
            <a:ext cx="9144004" cy="609686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 txBox="1"/>
          <p:nvPr/>
        </p:nvSpPr>
        <p:spPr>
          <a:xfrm>
            <a:off x="857850" y="2367650"/>
            <a:ext cx="7428300" cy="1186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S" sz="1800" b="1" dirty="0">
                <a:latin typeface="Proxima Nova"/>
                <a:ea typeface="Proxima Nova"/>
                <a:cs typeface="Proxima Nova"/>
                <a:sym typeface="Proxima Nova"/>
              </a:rPr>
              <a:t>Justicia ambiental: </a:t>
            </a:r>
            <a:r>
              <a:rPr lang="es-US" sz="1800" dirty="0">
                <a:latin typeface="Proxima Nova"/>
                <a:ea typeface="Proxima Nova"/>
                <a:cs typeface="Proxima Nova"/>
                <a:sym typeface="Proxima Nova"/>
              </a:rPr>
              <a:t>El tratamiento justo hacia las personas de todas las razas, culturas, ingresos, y niveles educacionales con respeto al desarrollo y ejecución de las leyes, regulaciones, y políticas ambientales. </a:t>
            </a:r>
            <a:endParaRPr sz="18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Google Shape;103;p20">
            <a:hlinkClick r:id="rId4"/>
            <a:extLst>
              <a:ext uri="{FF2B5EF4-FFF2-40B4-BE49-F238E27FC236}">
                <a16:creationId xmlns:a16="http://schemas.microsoft.com/office/drawing/2014/main" id="{020EAFD5-F5AE-B046-AB11-5BBB5AA0D72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850" y="4435603"/>
            <a:ext cx="717506" cy="69182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7510FE-C9DC-1344-AD69-3E7719BAF433}"/>
              </a:ext>
            </a:extLst>
          </p:cNvPr>
          <p:cNvSpPr txBox="1"/>
          <p:nvPr/>
        </p:nvSpPr>
        <p:spPr>
          <a:xfrm>
            <a:off x="139849" y="5134087"/>
            <a:ext cx="2345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Razing Liberty Square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7900"/>
            <a:ext cx="9188502" cy="5405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/>
        </p:nvSpPr>
        <p:spPr>
          <a:xfrm>
            <a:off x="286327" y="330000"/>
            <a:ext cx="8719128" cy="481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#Power the Vote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10 cineastas impactantes </a:t>
            </a:r>
            <a:r>
              <a:rPr kumimoji="0" lang="en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– crearon </a:t>
            </a:r>
            <a:r>
              <a:rPr kumimoji="0" lang="es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cortometrajes de </a:t>
            </a:r>
            <a:r>
              <a:rPr kumimoji="0" lang="en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1:30-4:00 minutos </a:t>
            </a:r>
            <a:r>
              <a:rPr kumimoji="0" lang="es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como parte de una </a:t>
            </a:r>
            <a:r>
              <a:rPr kumimoji="0" lang="es-US" sz="15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llamada colectiva para el compromiso civil</a:t>
            </a:r>
            <a:r>
              <a:rPr kumimoji="0" lang="es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. 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Cada película cubre por lo menos uno de seis hilos de narraciones inspiradoras tomadas de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Storyteller’s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Guide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to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Changing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the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World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, por Culture Surge (destacado también en la campaña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Power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the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Vote):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US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US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    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1.“Together,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we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have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power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” (“Juntos somos poderosos”): Historias de poder personal y 	colectivo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    2.“There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is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abundance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” (“Hay abundancia”): Historias muestran que hay más que suficiente 	para todos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    3.“We lead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by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caring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about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each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other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” (“Lideramos al cuidarnos el uno al otro”): Historias de personas 	liderando colaborativamente en el camino hacia el cambio, mostrando que las personas se 	preocupan de los demás y sobre sus comunidades.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    4.“We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deserve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joy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” (“Merecemos alegría”): Historias sobre la alegría y el cuido personal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    5.“We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all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belong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” (“Todos pertenecemos”): Historias sobre nuestra misión en común, que 	muestra que 	todos pertenecemos y tenemos valor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    6.“Curiosity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is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the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path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to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our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kumimoji="0" lang="es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best</a:t>
            </a:r>
            <a:r>
              <a:rPr kumimoji="0" lang="es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future” (“La curiosidad es el mejor camino hacia nuestro 	mejor futuro”): 	Historias de curiosidad sobre nosotros y sobre la sociedad, de personas haciendo preguntas 	fuertes sobre el futuro que buscan crear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1156</Words>
  <Application>Microsoft Office PowerPoint</Application>
  <PresentationFormat>On-screen Show (16:9)</PresentationFormat>
  <Paragraphs>69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Proxima Nova</vt:lpstr>
      <vt:lpstr>Arial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Maria Cordero</cp:lastModifiedBy>
  <cp:revision>13</cp:revision>
  <dcterms:modified xsi:type="dcterms:W3CDTF">2022-01-06T06:52:46Z</dcterms:modified>
</cp:coreProperties>
</file>