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68" r:id="rId4"/>
    <p:sldId id="269" r:id="rId5"/>
    <p:sldId id="270" r:id="rId6"/>
    <p:sldId id="271" r:id="rId7"/>
    <p:sldId id="272" r:id="rId8"/>
    <p:sldId id="273" r:id="rId9"/>
    <p:sldId id="264" r:id="rId10"/>
    <p:sldId id="265" r:id="rId11"/>
    <p:sldId id="274" r:id="rId12"/>
    <p:sldId id="262"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Proxima Nova"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53"/>
    <p:restoredTop sz="85449" autoAdjust="0"/>
  </p:normalViewPr>
  <p:slideViewPr>
    <p:cSldViewPr snapToGrid="0">
      <p:cViewPr varScale="1">
        <p:scale>
          <a:sx n="97" d="100"/>
          <a:sy n="97" d="100"/>
        </p:scale>
        <p:origin x="59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U6FU1PXqMG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aleclimateconnections.org/2020/09/leah-thomas-harnesses-instagram-to-promote-a-vision-of-anti-racist-environmentalis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ationalgeographic.com/history/article/environmental-movement-very-white-these-leaders-want-change-tha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bs.org/video/lesson-plan-clip-2-inventing-tomorro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387928607"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yesmagazine.org/environment/2020/09/21/intergenerational-climate-activism/" TargetMode="External"/><Relationship Id="rId5" Type="http://schemas.openxmlformats.org/officeDocument/2006/relationships/hyperlink" Target="https://www.yesmagazine.org/issues/just-transition/" TargetMode="External"/><Relationship Id="rId4" Type="http://schemas.openxmlformats.org/officeDocument/2006/relationships/hyperlink" Target="http://thisiszerohour.org/files/ZeroHour_JustTransition.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KvIq3NXs04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193b6b25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b193b6b25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a37df696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a37df696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https://youtu.be/U6FU1PXqMGY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dd0ebe2b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dd0ebe2b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cf2457a0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cf2457a0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dirty="0">
                <a:latin typeface="Calibri"/>
                <a:ea typeface="Calibri"/>
                <a:cs typeface="Calibri"/>
                <a:sym typeface="Calibri"/>
              </a:rPr>
              <a:t>Biografía de Leah Thomas: “Leah Thomas es una eco-comunicadora, es decir, una ambientalista quien ama la escritura y la creatividad, basada en Ventura, CA. Ella es apasionada por abogar y explorar la relación entre la justicia social y el ambientalismo.”</a:t>
            </a: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n" u="sng" dirty="0">
                <a:solidFill>
                  <a:schemeClr val="hlink"/>
                </a:solidFill>
                <a:latin typeface="Calibri"/>
                <a:ea typeface="Calibri"/>
                <a:cs typeface="Calibri"/>
                <a:sym typeface="Calibri"/>
                <a:hlinkClick r:id="rId3"/>
              </a:rPr>
              <a:t>https://yaleclimateconnections.org/2020/09/leah-thomas-harnesses-instagram-to-promote-a-vision-of-anti-racist-environmentalism/</a:t>
            </a:r>
            <a:endParaRPr dirty="0">
              <a:latin typeface="Calibri"/>
              <a:ea typeface="Calibri"/>
              <a:cs typeface="Calibri"/>
              <a:sym typeface="Calibri"/>
            </a:endParaRPr>
          </a:p>
          <a:p>
            <a:pPr marL="0" lvl="0" indent="0" algn="l" rtl="0">
              <a:spcBef>
                <a:spcPts val="0"/>
              </a:spcBef>
              <a:spcAft>
                <a:spcPts val="0"/>
              </a:spcAft>
              <a:buNone/>
            </a:pPr>
            <a:r>
              <a:rPr lang="en" u="sng" dirty="0">
                <a:solidFill>
                  <a:schemeClr val="hlink"/>
                </a:solidFill>
                <a:latin typeface="Calibri"/>
                <a:ea typeface="Calibri"/>
                <a:cs typeface="Calibri"/>
                <a:sym typeface="Calibri"/>
                <a:hlinkClick r:id="rId4"/>
              </a:rPr>
              <a:t>https://www.nationalgeographic.com/history/article/environmental-movement-very-white-these-leaders-want-change-that</a:t>
            </a:r>
            <a:endParaRPr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6e27b34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6e27b34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Inventing Tomorrow (clip): </a:t>
            </a:r>
            <a:r>
              <a:rPr lang="en" u="sng" dirty="0">
                <a:solidFill>
                  <a:schemeClr val="hlink"/>
                </a:solidFill>
                <a:latin typeface="Calibri"/>
                <a:ea typeface="Calibri"/>
                <a:cs typeface="Calibri"/>
                <a:sym typeface="Calibri"/>
                <a:hlinkClick r:id="rId3"/>
              </a:rPr>
              <a:t>https://www.pbs.org/video/lesson-plan-clip-2-inventing-tomorrow/</a:t>
            </a:r>
            <a:endParaRPr dirty="0">
              <a:latin typeface="Calibri"/>
              <a:ea typeface="Calibri"/>
              <a:cs typeface="Calibri"/>
              <a:sym typeface="Calibri"/>
            </a:endParaRPr>
          </a:p>
          <a:p>
            <a:pPr marL="0" lvl="0" indent="0" algn="l" rtl="0">
              <a:spcBef>
                <a:spcPts val="0"/>
              </a:spcBef>
              <a:spcAft>
                <a:spcPts val="0"/>
              </a:spcAft>
              <a:buNone/>
            </a:pPr>
            <a:r>
              <a:rPr lang="en" dirty="0">
                <a:latin typeface="Calibri"/>
                <a:ea typeface="Calibri"/>
                <a:cs typeface="Calibri"/>
                <a:sym typeface="Calibri"/>
              </a:rPr>
              <a:t>Meet Fernando, Jesus, and José.</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s-US" sz="1150" b="0" i="1" dirty="0">
                <a:solidFill>
                  <a:schemeClr val="dk1"/>
                </a:solidFill>
                <a:latin typeface="Calibri"/>
                <a:ea typeface="Calibri"/>
                <a:cs typeface="Calibri"/>
                <a:sym typeface="Calibri"/>
              </a:rPr>
              <a:t>“</a:t>
            </a:r>
            <a:r>
              <a:rPr lang="es-US" sz="1150" b="0" i="1" dirty="0" err="1">
                <a:solidFill>
                  <a:schemeClr val="dk1"/>
                </a:solidFill>
                <a:latin typeface="Calibri"/>
                <a:ea typeface="Calibri"/>
                <a:cs typeface="Calibri"/>
                <a:sym typeface="Calibri"/>
              </a:rPr>
              <a:t>Inventing</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Tomorrow</a:t>
            </a:r>
            <a:r>
              <a:rPr lang="es-US" sz="1150" b="0" i="1" dirty="0">
                <a:solidFill>
                  <a:schemeClr val="dk1"/>
                </a:solidFill>
                <a:latin typeface="Calibri"/>
                <a:ea typeface="Calibri"/>
                <a:cs typeface="Calibri"/>
                <a:sym typeface="Calibri"/>
              </a:rPr>
              <a:t>” sigue a jóvenes científicos de Indonesia, Hawái, la India y México que proponen soluciones innovativas para reparar algunos de los temas más complejos del medio ambiente asechando a la humanidad hoy en día – en sus propios hogares. Los estudiantes están preparando investigaciones originales que presentarán en La Feria Internacional de Ciencias e Ingeniería de Intel (“Intel International </a:t>
            </a:r>
            <a:r>
              <a:rPr lang="es-US" sz="1150" b="0" i="1" dirty="0" err="1">
                <a:solidFill>
                  <a:schemeClr val="dk1"/>
                </a:solidFill>
                <a:latin typeface="Calibri"/>
                <a:ea typeface="Calibri"/>
                <a:cs typeface="Calibri"/>
                <a:sym typeface="Calibri"/>
              </a:rPr>
              <a:t>Science</a:t>
            </a:r>
            <a:r>
              <a:rPr lang="es-US" sz="1150" b="0" i="1" dirty="0">
                <a:solidFill>
                  <a:schemeClr val="dk1"/>
                </a:solidFill>
                <a:latin typeface="Calibri"/>
                <a:ea typeface="Calibri"/>
                <a:cs typeface="Calibri"/>
                <a:sym typeface="Calibri"/>
              </a:rPr>
              <a:t> and </a:t>
            </a:r>
            <a:r>
              <a:rPr lang="es-US" sz="1150" b="0" i="1" dirty="0" err="1">
                <a:solidFill>
                  <a:schemeClr val="dk1"/>
                </a:solidFill>
                <a:latin typeface="Calibri"/>
                <a:ea typeface="Calibri"/>
                <a:cs typeface="Calibri"/>
                <a:sym typeface="Calibri"/>
              </a:rPr>
              <a:t>Engineering</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Fair</a:t>
            </a:r>
            <a:r>
              <a:rPr lang="es-US" sz="1150" b="0" i="1" dirty="0">
                <a:solidFill>
                  <a:schemeClr val="dk1"/>
                </a:solidFill>
                <a:latin typeface="Calibri"/>
                <a:ea typeface="Calibri"/>
                <a:cs typeface="Calibri"/>
                <a:sym typeface="Calibri"/>
              </a:rPr>
              <a:t>”, o ISEF, por sus siglas en inglés), un programa de la Sociedad Para La Ciencia y el Público (“</a:t>
            </a:r>
            <a:r>
              <a:rPr lang="es-US" sz="1150" b="0" i="1" dirty="0" err="1">
                <a:solidFill>
                  <a:schemeClr val="dk1"/>
                </a:solidFill>
                <a:latin typeface="Calibri"/>
                <a:ea typeface="Calibri"/>
                <a:cs typeface="Calibri"/>
                <a:sym typeface="Calibri"/>
              </a:rPr>
              <a:t>Society</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for</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Science</a:t>
            </a:r>
            <a:r>
              <a:rPr lang="es-US" sz="1150" b="0" i="1" dirty="0">
                <a:solidFill>
                  <a:schemeClr val="dk1"/>
                </a:solidFill>
                <a:latin typeface="Calibri"/>
                <a:ea typeface="Calibri"/>
                <a:cs typeface="Calibri"/>
                <a:sym typeface="Calibri"/>
              </a:rPr>
              <a:t> &amp; </a:t>
            </a:r>
            <a:r>
              <a:rPr lang="es-US" sz="1150" b="0" i="1" dirty="0" err="1">
                <a:solidFill>
                  <a:schemeClr val="dk1"/>
                </a:solidFill>
                <a:latin typeface="Calibri"/>
                <a:ea typeface="Calibri"/>
                <a:cs typeface="Calibri"/>
                <a:sym typeface="Calibri"/>
              </a:rPr>
              <a:t>the</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Public</a:t>
            </a:r>
            <a:r>
              <a:rPr lang="es-US" sz="1150" b="0" i="1" dirty="0">
                <a:solidFill>
                  <a:schemeClr val="dk1"/>
                </a:solidFill>
                <a:latin typeface="Calibri"/>
                <a:ea typeface="Calibri"/>
                <a:cs typeface="Calibri"/>
                <a:sym typeface="Calibri"/>
              </a:rPr>
              <a:t>”). Los estudiantes viajan a Los Ángeles desde todas las esquinas del mundo para participar en ISEF 2017. La película los sigue mientras participan en actividades sociales, viajes de campo, y frente a los jueces. Sin importar quién gana un premio, los estudiantes todos logran hacer conexiones que les cambia la vida a muchos. Estos jóvenes científicos invitan a un reverso de papeles a nivel mundial, donde la juventud nos muestra el camino hacia un futuro más sostenible. </a:t>
            </a:r>
          </a:p>
          <a:p>
            <a:pPr marL="0" lvl="0" indent="0" algn="l" rtl="0">
              <a:spcBef>
                <a:spcPts val="0"/>
              </a:spcBef>
              <a:spcAft>
                <a:spcPts val="0"/>
              </a:spcAft>
              <a:buNone/>
            </a:pPr>
            <a:endParaRPr lang="es-US" sz="1150" b="0" i="1" dirty="0">
              <a:solidFill>
                <a:schemeClr val="dk1"/>
              </a:solidFill>
              <a:latin typeface="Calibri"/>
              <a:ea typeface="Calibri"/>
              <a:cs typeface="Calibri"/>
              <a:sym typeface="Calibri"/>
            </a:endParaRPr>
          </a:p>
          <a:p>
            <a:pPr marL="0" lvl="0" indent="0" algn="l" rtl="0">
              <a:spcBef>
                <a:spcPts val="0"/>
              </a:spcBef>
              <a:spcAft>
                <a:spcPts val="0"/>
              </a:spcAft>
              <a:buNone/>
            </a:pPr>
            <a:r>
              <a:rPr lang="es-US" sz="1150" b="0" i="1" dirty="0">
                <a:solidFill>
                  <a:schemeClr val="dk1"/>
                </a:solidFill>
                <a:latin typeface="Calibri"/>
                <a:ea typeface="Calibri"/>
                <a:cs typeface="Calibri"/>
                <a:sym typeface="Calibri"/>
              </a:rPr>
              <a:t>“</a:t>
            </a:r>
            <a:r>
              <a:rPr lang="es-US" sz="1150" b="0" i="1" dirty="0" err="1">
                <a:solidFill>
                  <a:schemeClr val="dk1"/>
                </a:solidFill>
                <a:latin typeface="Calibri"/>
                <a:ea typeface="Calibri"/>
                <a:cs typeface="Calibri"/>
                <a:sym typeface="Calibri"/>
              </a:rPr>
              <a:t>Inventing</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Tomorrow</a:t>
            </a:r>
            <a:r>
              <a:rPr lang="es-US" sz="1150" b="0" i="1" dirty="0">
                <a:solidFill>
                  <a:schemeClr val="dk1"/>
                </a:solidFill>
                <a:latin typeface="Calibri"/>
                <a:ea typeface="Calibri"/>
                <a:cs typeface="Calibri"/>
                <a:sym typeface="Calibri"/>
              </a:rPr>
              <a:t>” (video clip): https://www.pbs.org/video/lesson-plan-clip-2-inventing-tomorrow/</a:t>
            </a:r>
          </a:p>
          <a:p>
            <a:pPr marL="0" lvl="0" indent="0" algn="l" rtl="0">
              <a:spcBef>
                <a:spcPts val="0"/>
              </a:spcBef>
              <a:spcAft>
                <a:spcPts val="0"/>
              </a:spcAft>
              <a:buNone/>
            </a:pPr>
            <a:r>
              <a:rPr lang="es-US" sz="1150" b="0" i="0" dirty="0">
                <a:solidFill>
                  <a:schemeClr val="dk1"/>
                </a:solidFill>
                <a:latin typeface="Calibri"/>
                <a:ea typeface="Calibri"/>
                <a:cs typeface="Calibri"/>
                <a:sym typeface="Calibri"/>
              </a:rPr>
              <a:t>Nota por parte de la cineasta Laura </a:t>
            </a:r>
            <a:r>
              <a:rPr lang="es-US" sz="1150" b="0" i="0" dirty="0" err="1">
                <a:solidFill>
                  <a:schemeClr val="dk1"/>
                </a:solidFill>
                <a:latin typeface="Calibri"/>
                <a:ea typeface="Calibri"/>
                <a:cs typeface="Calibri"/>
                <a:sym typeface="Calibri"/>
              </a:rPr>
              <a:t>Nix</a:t>
            </a:r>
            <a:r>
              <a:rPr lang="es-US" sz="1150" b="0" i="0" dirty="0">
                <a:solidFill>
                  <a:schemeClr val="dk1"/>
                </a:solidFill>
                <a:latin typeface="Calibri"/>
                <a:ea typeface="Calibri"/>
                <a:cs typeface="Calibri"/>
                <a:sym typeface="Calibri"/>
              </a:rPr>
              <a:t>: la versión completa de este filme puede ser disponible para las escuelas/maestros interesados. </a:t>
            </a:r>
          </a:p>
          <a:p>
            <a:pPr marL="0" lvl="0" indent="0" algn="l" rtl="0">
              <a:spcBef>
                <a:spcPts val="0"/>
              </a:spcBef>
              <a:spcAft>
                <a:spcPts val="0"/>
              </a:spcAft>
              <a:buNone/>
            </a:pPr>
            <a:endParaRPr lang="es-US" sz="1150" b="0" i="1" dirty="0">
              <a:solidFill>
                <a:schemeClr val="dk1"/>
              </a:solidFill>
              <a:latin typeface="Calibri"/>
              <a:ea typeface="Calibri"/>
              <a:cs typeface="Calibri"/>
              <a:sym typeface="Calibri"/>
            </a:endParaRPr>
          </a:p>
          <a:p>
            <a:pPr marL="0" lvl="0" indent="0" algn="l" rtl="0">
              <a:spcBef>
                <a:spcPts val="0"/>
              </a:spcBef>
              <a:spcAft>
                <a:spcPts val="0"/>
              </a:spcAft>
              <a:buNone/>
            </a:pPr>
            <a:r>
              <a:rPr lang="es-US" sz="1150" b="0" i="1" dirty="0">
                <a:solidFill>
                  <a:schemeClr val="dk1"/>
                </a:solidFill>
                <a:latin typeface="Calibri"/>
                <a:ea typeface="Calibri"/>
                <a:cs typeface="Calibri"/>
                <a:sym typeface="Calibri"/>
              </a:rPr>
              <a:t>Comparta este clip de “</a:t>
            </a:r>
            <a:r>
              <a:rPr lang="es-US" sz="1150" b="0" i="1" dirty="0" err="1">
                <a:solidFill>
                  <a:schemeClr val="dk1"/>
                </a:solidFill>
                <a:latin typeface="Calibri"/>
                <a:ea typeface="Calibri"/>
                <a:cs typeface="Calibri"/>
                <a:sym typeface="Calibri"/>
              </a:rPr>
              <a:t>Inventing</a:t>
            </a:r>
            <a:r>
              <a:rPr lang="es-US" sz="1150" b="0" i="1" dirty="0">
                <a:solidFill>
                  <a:schemeClr val="dk1"/>
                </a:solidFill>
                <a:latin typeface="Calibri"/>
                <a:ea typeface="Calibri"/>
                <a:cs typeface="Calibri"/>
                <a:sym typeface="Calibri"/>
              </a:rPr>
              <a:t> </a:t>
            </a:r>
            <a:r>
              <a:rPr lang="es-US" sz="1150" b="0" i="1" dirty="0" err="1">
                <a:solidFill>
                  <a:schemeClr val="dk1"/>
                </a:solidFill>
                <a:latin typeface="Calibri"/>
                <a:ea typeface="Calibri"/>
                <a:cs typeface="Calibri"/>
                <a:sym typeface="Calibri"/>
              </a:rPr>
              <a:t>Tomorrow</a:t>
            </a:r>
            <a:r>
              <a:rPr lang="es-US" sz="1150" b="0" i="1" dirty="0">
                <a:solidFill>
                  <a:schemeClr val="dk1"/>
                </a:solidFill>
                <a:latin typeface="Calibri"/>
                <a:ea typeface="Calibri"/>
                <a:cs typeface="Calibri"/>
                <a:sym typeface="Calibri"/>
              </a:rPr>
              <a:t>” con los estudiantes. Comparta con ellos que en este clip oirán una pequeña parte de la historia de Fernando, Jesús, y José, un equipo de México preparándose para atender ISEF. Viendo el clip, ¿pueden captar en lo que trabajan Fernando, Jesús, y José; y por qué?</a:t>
            </a:r>
          </a:p>
          <a:p>
            <a:pPr marL="0" lvl="0" indent="0" algn="l" rtl="0">
              <a:spcBef>
                <a:spcPts val="0"/>
              </a:spcBef>
              <a:spcAft>
                <a:spcPts val="0"/>
              </a:spcAft>
              <a:buNone/>
            </a:pPr>
            <a:endParaRPr b="0" dirty="0">
              <a:solidFill>
                <a:schemeClr val="dk1"/>
              </a:solidFill>
              <a:latin typeface="Calibri"/>
              <a:ea typeface="Calibri"/>
              <a:cs typeface="Calibri"/>
              <a:sym typeface="Calibri"/>
            </a:endParaRPr>
          </a:p>
          <a:p>
            <a:pPr marL="0" lvl="0" indent="0" algn="l" rtl="0">
              <a:spcBef>
                <a:spcPts val="0"/>
              </a:spcBef>
              <a:spcAft>
                <a:spcPts val="0"/>
              </a:spcAft>
              <a:buNone/>
            </a:pPr>
            <a:r>
              <a:rPr lang="es-US" sz="1100" b="0" i="1" dirty="0">
                <a:solidFill>
                  <a:schemeClr val="dk1"/>
                </a:solidFill>
                <a:latin typeface="Calibri"/>
                <a:ea typeface="Calibri"/>
                <a:cs typeface="Calibri"/>
                <a:sym typeface="Calibri"/>
              </a:rPr>
              <a:t>Algunas de las preguntas que pueden explorar después de ver el clip de Fernando, Jesús, y José.</a:t>
            </a:r>
          </a:p>
          <a:p>
            <a:pPr marL="0" lvl="0" indent="0" algn="l" rtl="0">
              <a:spcBef>
                <a:spcPts val="0"/>
              </a:spcBef>
              <a:spcAft>
                <a:spcPts val="0"/>
              </a:spcAft>
              <a:buNone/>
            </a:pPr>
            <a:endParaRPr lang="en-US" dirty="0">
              <a:solidFill>
                <a:schemeClr val="dk1"/>
              </a:solidFill>
              <a:latin typeface="Calibri"/>
              <a:ea typeface="Calibri"/>
              <a:cs typeface="Calibri"/>
              <a:sym typeface="Calibri"/>
            </a:endParaRP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¿Reflexiones sobre este clip del video? ¿Qué cosas sobresalieron al ver esta película? </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¿En qué trabajaban Fernando, Jesús, y José?</a:t>
            </a:r>
          </a:p>
          <a:p>
            <a:pPr marL="742950" marR="0" lvl="1" indent="-285750">
              <a:lnSpc>
                <a:spcPct val="107000"/>
              </a:lnSpc>
              <a:spcBef>
                <a:spcPts val="0"/>
              </a:spcBef>
              <a:spcAft>
                <a:spcPts val="800"/>
              </a:spcAft>
              <a:buFont typeface="Calibri" panose="020F0502020204030204" pitchFamily="34" charset="0"/>
              <a:buChar char="○"/>
              <a:tabLst>
                <a:tab pos="9144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¿Cuál fue la inspiración para su trabajo? ¿Cuál es su conexión con esta innovación? </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¿Cuál es el impacto para ti en ver este video en español con subtítulos en inglés? </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¿Cuáles imágenes se quedaron contigo después de ver la película? </a:t>
            </a:r>
          </a:p>
          <a:p>
            <a:pPr marL="742950" marR="0" lvl="1" indent="-285750">
              <a:lnSpc>
                <a:spcPct val="107000"/>
              </a:lnSpc>
              <a:spcBef>
                <a:spcPts val="0"/>
              </a:spcBef>
              <a:spcAft>
                <a:spcPts val="800"/>
              </a:spcAft>
              <a:buFont typeface="Calibri" panose="020F0502020204030204" pitchFamily="34" charset="0"/>
              <a:buChar char="○"/>
              <a:tabLst>
                <a:tab pos="9144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¿Notaste imágenes en contraste? (algo que parece ser opuestos, cosas moviéndose en direcciones diferentes)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Este es un pequeño clip de una historia mas larga que sigue a estudiantes de Indonesia, Hawái, la India y México a una feria internacional de ciencia e ingeniería. ¿Aún con solo este clip, cómo se narra la historia? </a:t>
            </a:r>
          </a:p>
          <a:p>
            <a:pPr marL="742950" marR="0" lvl="1" indent="-285750">
              <a:lnSpc>
                <a:spcPct val="107000"/>
              </a:lnSpc>
              <a:spcBef>
                <a:spcPts val="0"/>
              </a:spcBef>
              <a:spcAft>
                <a:spcPts val="800"/>
              </a:spcAft>
              <a:buFont typeface="Calibri" panose="020F0502020204030204" pitchFamily="34" charset="0"/>
              <a:buChar char="○"/>
              <a:tabLst>
                <a:tab pos="9144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¿Qué aprendes/sientes sobre Fernando, Jesús, y José?</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¿Por qué crees que fue filmada esta película? Basado solamente en este clip, ¿Cuáles son algunos de los impactos que imaginas la directora Laura </a:t>
            </a:r>
            <a:r>
              <a:rPr lang="es-US" sz="1100" dirty="0" err="1">
                <a:effectLst/>
                <a:latin typeface="Calibri" panose="020F0502020204030204" pitchFamily="34" charset="0"/>
                <a:ea typeface="Calibri" panose="020F0502020204030204" pitchFamily="34" charset="0"/>
                <a:cs typeface="Times New Roman" panose="02020603050405020304" pitchFamily="18" charset="0"/>
              </a:rPr>
              <a:t>Nix</a:t>
            </a:r>
            <a:r>
              <a:rPr lang="es-US" sz="1100" dirty="0">
                <a:effectLst/>
                <a:latin typeface="Calibri" panose="020F0502020204030204" pitchFamily="34" charset="0"/>
                <a:ea typeface="Calibri" panose="020F0502020204030204" pitchFamily="34" charset="0"/>
                <a:cs typeface="Times New Roman" panose="02020603050405020304" pitchFamily="18" charset="0"/>
              </a:rPr>
              <a:t> quiso inspirar?  </a:t>
            </a:r>
          </a:p>
          <a:p>
            <a:pPr marL="742950" marR="0" lvl="1" indent="-285750">
              <a:lnSpc>
                <a:spcPct val="107000"/>
              </a:lnSpc>
              <a:spcBef>
                <a:spcPts val="0"/>
              </a:spcBef>
              <a:spcAft>
                <a:spcPts val="800"/>
              </a:spcAft>
              <a:buFont typeface="Calibri" panose="020F0502020204030204" pitchFamily="34" charset="0"/>
              <a:buChar char="○"/>
              <a:tabLst>
                <a:tab pos="914400" algn="l"/>
              </a:tabLst>
            </a:pPr>
            <a:r>
              <a:rPr lang="es-US" sz="1100" dirty="0">
                <a:effectLst/>
                <a:latin typeface="Calibri" panose="020F0502020204030204" pitchFamily="34" charset="0"/>
                <a:ea typeface="Calibri" panose="020F0502020204030204" pitchFamily="34" charset="0"/>
                <a:cs typeface="Times New Roman" panose="02020603050405020304" pitchFamily="18" charset="0"/>
              </a:rPr>
              <a:t>¿Cómo presenta a esas personas en este clip? </a:t>
            </a:r>
          </a:p>
          <a:p>
            <a:pPr marL="0" lvl="0" indent="0" algn="l" rtl="0">
              <a:spcBef>
                <a:spcPts val="0"/>
              </a:spcBef>
              <a:spcAft>
                <a:spcPts val="0"/>
              </a:spcAft>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6e27b340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e27b340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Laura </a:t>
            </a:r>
            <a:r>
              <a:rPr lang="es-US" dirty="0" err="1">
                <a:solidFill>
                  <a:schemeClr val="dk1"/>
                </a:solidFill>
                <a:latin typeface="Calibri"/>
                <a:ea typeface="Calibri"/>
                <a:cs typeface="Calibri"/>
                <a:sym typeface="Calibri"/>
              </a:rPr>
              <a:t>Nix</a:t>
            </a:r>
            <a:r>
              <a:rPr lang="es-US" dirty="0">
                <a:solidFill>
                  <a:schemeClr val="dk1"/>
                </a:solidFill>
                <a:latin typeface="Calibri"/>
                <a:ea typeface="Calibri"/>
                <a:cs typeface="Calibri"/>
                <a:sym typeface="Calibri"/>
              </a:rPr>
              <a:t>, directora de “</a:t>
            </a:r>
            <a:r>
              <a:rPr lang="es-US" dirty="0" err="1">
                <a:solidFill>
                  <a:schemeClr val="dk1"/>
                </a:solidFill>
                <a:latin typeface="Calibri"/>
                <a:ea typeface="Calibri"/>
                <a:cs typeface="Calibri"/>
                <a:sym typeface="Calibri"/>
              </a:rPr>
              <a:t>Inventing</a:t>
            </a:r>
            <a:r>
              <a:rPr lang="es-US" dirty="0">
                <a:solidFill>
                  <a:schemeClr val="dk1"/>
                </a:solidFill>
                <a:latin typeface="Calibri"/>
                <a:ea typeface="Calibri"/>
                <a:cs typeface="Calibri"/>
                <a:sym typeface="Calibri"/>
              </a:rPr>
              <a:t> </a:t>
            </a:r>
            <a:r>
              <a:rPr lang="es-US" dirty="0" err="1">
                <a:solidFill>
                  <a:schemeClr val="dk1"/>
                </a:solidFill>
                <a:latin typeface="Calibri"/>
                <a:ea typeface="Calibri"/>
                <a:cs typeface="Calibri"/>
                <a:sym typeface="Calibri"/>
              </a:rPr>
              <a:t>Tomorrow</a:t>
            </a:r>
            <a:r>
              <a:rPr lang="es-US" dirty="0">
                <a:solidFill>
                  <a:schemeClr val="dk1"/>
                </a:solidFill>
                <a:latin typeface="Calibri"/>
                <a:ea typeface="Calibri"/>
                <a:cs typeface="Calibri"/>
                <a:sym typeface="Calibri"/>
              </a:rPr>
              <a:t>”, recuerda: “Cuando hacíamos el casting para la película… descubrimos que, en los países en desarrollo, aproximadamente el 60-70% de los proyectos estudiantiles que revisamos tenían la intención de causar un impacto en sus comunidades. Pero cuando revisamos los proyectos de los Estados Unidos, ese número cayó al 10%.” ¿Por qué crees que fue así? </a:t>
            </a:r>
          </a:p>
          <a:p>
            <a:pPr marL="0" lvl="0" indent="0" algn="l" rtl="0">
              <a:spcBef>
                <a:spcPts val="0"/>
              </a:spcBef>
              <a:spcAft>
                <a:spcPts val="0"/>
              </a:spcAft>
              <a:buClr>
                <a:schemeClr val="dk1"/>
              </a:buClr>
              <a:buSzPts val="1100"/>
              <a:buFont typeface="Arial"/>
              <a:buNone/>
            </a:pPr>
            <a:endParaRPr lang="es-US"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Continúa: “Entrevistamos a más de 100 finalistas ISEF alrededor del mundo y aprendimos que muchos de los estudiantes que habían enfocado su investigación en soluciones ambientalistas fueron motivados por los problemas afectando sus comunidades locales. Con el tiempo, nos dimos cuenta de que los jóvenes que viven en las comunidades fronterizas de los Estados Unidos, mayormente estudiantes urbanos o rurales quienes son afectados directamente por la injusticia ambiental no tienen acceso al tipo de educación STEM que entrena a los estudiantes a calificar en las ferias de ciencias más altas.</a:t>
            </a:r>
          </a:p>
          <a:p>
            <a:pPr marL="0" lvl="0" indent="0" algn="l" rtl="0">
              <a:spcBef>
                <a:spcPts val="0"/>
              </a:spcBef>
              <a:spcAft>
                <a:spcPts val="0"/>
              </a:spcAft>
              <a:buClr>
                <a:schemeClr val="dk1"/>
              </a:buClr>
              <a:buSzPts val="1100"/>
              <a:buFont typeface="Arial"/>
              <a:buNone/>
            </a:pPr>
            <a:endParaRPr lang="es-US"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Nuestra [película] y programa están diseñados para darles inspiración a los jóvenes para crear soluciones que nos lleven hacia un aire más limpio, al agua potable, a la reducción de contaminación industrial, a la energía renovable, y a una mejor calidad de vida para sus familias y comunidades.”</a:t>
            </a:r>
          </a:p>
          <a:p>
            <a:pPr marL="158750" lvl="0" indent="0" algn="l" rtl="0">
              <a:spcBef>
                <a:spcPts val="0"/>
              </a:spcBef>
              <a:spcAft>
                <a:spcPts val="0"/>
              </a:spcAft>
              <a:buClr>
                <a:schemeClr val="dk1"/>
              </a:buClr>
              <a:buSzPts val="1100"/>
              <a:buFont typeface="Calibri"/>
              <a:buNone/>
            </a:pPr>
            <a:endParaRPr lang="es-US" dirty="0">
              <a:solidFill>
                <a:schemeClr val="dk1"/>
              </a:solidFill>
              <a:latin typeface="Calibri"/>
              <a:ea typeface="Calibri"/>
              <a:cs typeface="Calibri"/>
              <a:sym typeface="Calibri"/>
            </a:endParaRPr>
          </a:p>
          <a:p>
            <a:pPr marL="158750" lvl="0" indent="0" algn="l" rtl="0">
              <a:spcBef>
                <a:spcPts val="0"/>
              </a:spcBef>
              <a:spcAft>
                <a:spcPts val="0"/>
              </a:spcAft>
              <a:buClr>
                <a:schemeClr val="dk1"/>
              </a:buClr>
              <a:buSzPts val="1100"/>
              <a:buFont typeface="Calibri"/>
              <a:buNone/>
            </a:pPr>
            <a:r>
              <a:rPr lang="es-US" dirty="0">
                <a:solidFill>
                  <a:schemeClr val="dk1"/>
                </a:solidFill>
                <a:latin typeface="Calibri"/>
                <a:ea typeface="Calibri"/>
                <a:cs typeface="Calibri"/>
                <a:sym typeface="Calibri"/>
              </a:rPr>
              <a:t>- ¿Cómo pueden más “comunidades al frente” exigir sus propias necesidades y también sentirse empoderados para compartir su sabiduría, sus ideas, innovaciones y soluciones creativas? </a:t>
            </a:r>
            <a:endParaRPr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a4b9061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a4b9061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https://vimeo.com/387928607</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Pueden considerar algunas de las siguientes preguntas: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¿Alguna reflexión sobre este video? ¿Qué sentimientos tuviste al verlo?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¿Qué significa ser parte de una “comunidad al frente”?</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¿Cómo crees tú que la pandemia continúa impactando a las comunidades enfrentándose desproporcionadamente a los desafíos como la polución de combustibles fósiles, y la reducción/falta de acceso al aire o agua limpia?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¿Reconociste asuntos problemáticos en este video que también azotan a tu comunidad?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¿Cómo piensas sobre la noción de “tu comunidad”? (¿Dónde comienza/termina?)</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¿Qué crees que significa la frase “recuperación justa”? (*También vea la película en la Diapositiva 7)</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¿Recuperación de qué? ¿Hacia qué?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¿Qué podría tener una “recuperación” “justa”?</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Los jardines comunitarios y el cultivo de los alimentos fueron mencionados varias veces en este video, ¿por qué?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¿Cuáles son algunas posibles conexiones entre la organización comunitaria, sistemas de alimentos, y la justicia ambiental?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¿Cómo fueron interpretados los jóvenes en este video?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¿Se habló de ellos? ¿Hablaron ellos mismos?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¿Qué prioridades expresaron los jóvenes en este video?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¿Cómo se muestra la colaboración entre los jóvenes y los adultos mayores en este video? </a:t>
            </a:r>
          </a:p>
          <a:p>
            <a:pPr marL="0" lvl="0" indent="0" algn="l" rtl="0">
              <a:spcBef>
                <a:spcPts val="0"/>
              </a:spcBef>
              <a:spcAft>
                <a:spcPts val="0"/>
              </a:spcAft>
              <a:buClr>
                <a:schemeClr val="dk1"/>
              </a:buClr>
              <a:buSzPts val="1100"/>
              <a:buFont typeface="Arial"/>
              <a:buNone/>
            </a:pPr>
            <a:r>
              <a:rPr lang="es-US" sz="1800" dirty="0">
                <a:effectLst/>
                <a:latin typeface="Calibri" panose="020F0502020204030204" pitchFamily="34" charset="0"/>
                <a:ea typeface="Arial Unicode MS"/>
              </a:rPr>
              <a:t>¿</a:t>
            </a:r>
            <a:r>
              <a:rPr lang="es-US" dirty="0">
                <a:solidFill>
                  <a:schemeClr val="dk1"/>
                </a:solidFill>
                <a:latin typeface="Calibri"/>
                <a:ea typeface="Calibri"/>
                <a:cs typeface="Calibri"/>
                <a:sym typeface="Calibri"/>
              </a:rPr>
              <a:t>Por qué los jóvenes de este video se refieren a la “justicia climática” como parte de un “movimiento”? </a:t>
            </a: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	o ¿Qué hace de algo un “movimiento”? </a:t>
            </a: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Perspectivas adicionales para explorar:</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u="sng"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Zero Hour</a:t>
            </a:r>
            <a:r>
              <a:rPr lang="en" dirty="0">
                <a:solidFill>
                  <a:srgbClr val="1155CC"/>
                </a:solidFill>
                <a:latin typeface="Calibri"/>
                <a:ea typeface="Calibri"/>
                <a:cs typeface="Calibri"/>
                <a:sym typeface="Calibri"/>
              </a:rPr>
              <a:t> </a:t>
            </a:r>
            <a:r>
              <a:rPr lang="en" dirty="0">
                <a:solidFill>
                  <a:schemeClr val="dk1"/>
                </a:solidFill>
                <a:latin typeface="Calibri"/>
                <a:ea typeface="Calibri"/>
                <a:cs typeface="Calibri"/>
                <a:sym typeface="Calibri"/>
              </a:rPr>
              <a:t>sobre los principios y pr</a:t>
            </a:r>
            <a:r>
              <a:rPr lang="es-US" sz="1800" dirty="0">
                <a:effectLst/>
                <a:latin typeface="Calibri" panose="020F0502020204030204" pitchFamily="34" charset="0"/>
                <a:ea typeface="Arial Unicode MS"/>
              </a:rPr>
              <a:t>á</a:t>
            </a:r>
            <a:r>
              <a:rPr lang="en" dirty="0">
                <a:solidFill>
                  <a:schemeClr val="dk1"/>
                </a:solidFill>
                <a:latin typeface="Calibri"/>
                <a:ea typeface="Calibri"/>
                <a:cs typeface="Calibri"/>
                <a:sym typeface="Calibri"/>
              </a:rPr>
              <a:t>cticas de una “Transici</a:t>
            </a:r>
            <a:r>
              <a:rPr lang="es-US" sz="1800" dirty="0" err="1">
                <a:effectLst/>
                <a:latin typeface="Calibri" panose="020F0502020204030204" pitchFamily="34" charset="0"/>
                <a:ea typeface="Arial Unicode MS"/>
              </a:rPr>
              <a:t>ó</a:t>
            </a:r>
            <a:r>
              <a:rPr lang="en" dirty="0">
                <a:solidFill>
                  <a:schemeClr val="dk1"/>
                </a:solidFill>
                <a:latin typeface="Calibri"/>
                <a:ea typeface="Calibri"/>
                <a:cs typeface="Calibri"/>
                <a:sym typeface="Calibri"/>
              </a:rPr>
              <a:t>n Justa”</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dirty="0">
                <a:solidFill>
                  <a:schemeClr val="dk1"/>
                </a:solidFill>
                <a:latin typeface="Calibri"/>
                <a:ea typeface="Calibri"/>
                <a:cs typeface="Calibri"/>
                <a:sym typeface="Calibri"/>
              </a:rPr>
              <a:t>YES Magazine</a:t>
            </a:r>
            <a:r>
              <a:rPr lang="en" dirty="0">
                <a:solidFill>
                  <a:schemeClr val="dk1"/>
                </a:solidFill>
                <a:latin typeface="Calibri"/>
                <a:ea typeface="Calibri"/>
                <a:cs typeface="Calibri"/>
                <a:sym typeface="Calibri"/>
              </a:rPr>
              <a:t> y “</a:t>
            </a:r>
            <a:r>
              <a:rPr lang="en" u="sng" dirty="0">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The Just Transition Issue</a:t>
            </a:r>
            <a:r>
              <a:rPr lang="en"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dirty="0">
                <a:solidFill>
                  <a:schemeClr val="dk1"/>
                </a:solidFill>
                <a:latin typeface="Calibri"/>
                <a:ea typeface="Calibri"/>
                <a:cs typeface="Calibri"/>
                <a:sym typeface="Calibri"/>
              </a:rPr>
              <a:t>YES Magazine </a:t>
            </a:r>
            <a:r>
              <a:rPr lang="en" dirty="0">
                <a:solidFill>
                  <a:schemeClr val="dk1"/>
                </a:solidFill>
                <a:latin typeface="Calibri"/>
                <a:ea typeface="Calibri"/>
                <a:cs typeface="Calibri"/>
                <a:sym typeface="Calibri"/>
              </a:rPr>
              <a:t>y “</a:t>
            </a:r>
            <a:r>
              <a:rPr lang="en" u="sng" dirty="0">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The Power of Inclusive, Intergenerational Climate Activism</a:t>
            </a:r>
            <a:r>
              <a:rPr lang="en" dirty="0">
                <a:solidFill>
                  <a:schemeClr val="dk1"/>
                </a:solidFill>
                <a:latin typeface="Calibri"/>
                <a:ea typeface="Calibri"/>
                <a:cs typeface="Calibri"/>
                <a:sym typeface="Calibri"/>
              </a:rPr>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a85b58474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a85b58474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Calibri"/>
                <a:ea typeface="Calibri"/>
                <a:cs typeface="Calibri"/>
                <a:sym typeface="Calibri"/>
                <a:hlinkClick r:id="rId3"/>
              </a:rPr>
              <a:t>https://youtu.be/KvIq3NXs04E</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193b6b2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193b6b2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44d9947b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44d9947b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youtu.be/V_A78zDBwY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youtu.be/U6FU1PXqM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pbs.org/video/lesson-plan-clip-2-inventing-tomorrow/"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vimeo.com/38792860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hyperlink" Target="https://youtu.be/KvIq3NXs04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C1nWGwcIU9Y&amp;t=10s&amp;ab_channel=SIFFNews"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55" name="Google Shape;55;p13"/>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sp>
        <p:nvSpPr>
          <p:cNvPr id="123" name="Google Shape;123;p22"/>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FFFFFF"/>
                </a:solidFill>
                <a:latin typeface="Proxima Nova"/>
                <a:ea typeface="Proxima Nova"/>
                <a:cs typeface="Proxima Nova"/>
                <a:sym typeface="Proxima Nova"/>
              </a:rPr>
              <a:t>Diapositivas Extra</a:t>
            </a:r>
            <a:endParaRPr sz="3400" dirty="0">
              <a:solidFill>
                <a:srgbClr val="FFFFFF"/>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43577" y="-457600"/>
            <a:ext cx="9187575" cy="6133195"/>
          </a:xfrm>
          <a:prstGeom prst="rect">
            <a:avLst/>
          </a:prstGeom>
          <a:noFill/>
          <a:ln>
            <a:noFill/>
          </a:ln>
        </p:spPr>
      </p:pic>
      <p:pic>
        <p:nvPicPr>
          <p:cNvPr id="130" name="Google Shape;130;p24">
            <a:hlinkClick r:id="rId4"/>
          </p:cNvPr>
          <p:cNvPicPr preferRelativeResize="0"/>
          <p:nvPr/>
        </p:nvPicPr>
        <p:blipFill>
          <a:blip r:embed="rId5">
            <a:alphaModFix/>
          </a:blip>
          <a:stretch>
            <a:fillRect/>
          </a:stretch>
        </p:blipFill>
        <p:spPr>
          <a:xfrm>
            <a:off x="6681175" y="3550775"/>
            <a:ext cx="1290451" cy="1290451"/>
          </a:xfrm>
          <a:prstGeom prst="rect">
            <a:avLst/>
          </a:prstGeom>
          <a:noFill/>
          <a:ln>
            <a:noFill/>
          </a:ln>
          <a:effectLst>
            <a:outerShdw blurRad="57150" dist="19050" dir="5400000" algn="bl" rotWithShape="0">
              <a:srgbClr val="000000">
                <a:alpha val="50000"/>
              </a:srgbClr>
            </a:outerShdw>
          </a:effectLst>
        </p:spPr>
      </p:pic>
      <p:sp>
        <p:nvSpPr>
          <p:cNvPr id="131" name="Google Shape;131;p24"/>
          <p:cNvSpPr txBox="1"/>
          <p:nvPr/>
        </p:nvSpPr>
        <p:spPr>
          <a:xfrm>
            <a:off x="3135175" y="4246800"/>
            <a:ext cx="32523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i="1">
                <a:solidFill>
                  <a:srgbClr val="FFFFFF"/>
                </a:solidFill>
                <a:latin typeface="Proxima Nova"/>
                <a:ea typeface="Proxima Nova"/>
                <a:cs typeface="Proxima Nova"/>
                <a:sym typeface="Proxima Nova"/>
              </a:rPr>
              <a:t>Light Pollution 101</a:t>
            </a:r>
            <a:endParaRPr sz="3000" i="1">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76200" y="-927100"/>
            <a:ext cx="9220194" cy="6146796"/>
          </a:xfrm>
          <a:prstGeom prst="rect">
            <a:avLst/>
          </a:prstGeom>
          <a:noFill/>
          <a:ln>
            <a:noFill/>
          </a:ln>
        </p:spPr>
      </p:pic>
      <p:pic>
        <p:nvPicPr>
          <p:cNvPr id="102" name="Google Shape;102;p19">
            <a:hlinkClick r:id="rId4"/>
          </p:cNvPr>
          <p:cNvPicPr preferRelativeResize="0"/>
          <p:nvPr/>
        </p:nvPicPr>
        <p:blipFill>
          <a:blip r:embed="rId5">
            <a:alphaModFix/>
          </a:blip>
          <a:stretch>
            <a:fillRect/>
          </a:stretch>
        </p:blipFill>
        <p:spPr>
          <a:xfrm>
            <a:off x="6669751" y="2586269"/>
            <a:ext cx="1229549" cy="1229549"/>
          </a:xfrm>
          <a:prstGeom prst="rect">
            <a:avLst/>
          </a:prstGeom>
          <a:noFill/>
          <a:ln>
            <a:noFill/>
          </a:ln>
          <a:effectLst>
            <a:outerShdw blurRad="57150" dist="19050" dir="5400000" algn="bl" rotWithShape="0">
              <a:srgbClr val="000000">
                <a:alpha val="50000"/>
              </a:srgbClr>
            </a:outerShdw>
          </a:effectLst>
        </p:spPr>
      </p:pic>
      <p:sp>
        <p:nvSpPr>
          <p:cNvPr id="103" name="Google Shape;103;p19"/>
          <p:cNvSpPr txBox="1"/>
          <p:nvPr/>
        </p:nvSpPr>
        <p:spPr>
          <a:xfrm>
            <a:off x="5528650" y="3812075"/>
            <a:ext cx="3698400" cy="1121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a:solidFill>
                  <a:srgbClr val="EFEFEF"/>
                </a:solidFill>
                <a:latin typeface="Proxima Nova"/>
                <a:ea typeface="Proxima Nova"/>
                <a:cs typeface="Proxima Nova"/>
                <a:sym typeface="Proxima Nova"/>
              </a:rPr>
              <a:t>Rising Community:         </a:t>
            </a:r>
            <a:endParaRPr sz="3200">
              <a:solidFill>
                <a:srgbClr val="EFEFE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3200">
                <a:solidFill>
                  <a:srgbClr val="EFEFEF"/>
                </a:solidFill>
                <a:latin typeface="Proxima Nova"/>
                <a:ea typeface="Proxima Nova"/>
                <a:cs typeface="Proxima Nova"/>
                <a:sym typeface="Proxima Nova"/>
              </a:rPr>
              <a:t>        Vic Barrett</a:t>
            </a:r>
            <a:endParaRPr sz="3200">
              <a:solidFill>
                <a:srgbClr val="EFEFEF"/>
              </a:solidFill>
              <a:latin typeface="Proxima Nova"/>
              <a:ea typeface="Proxima Nova"/>
              <a:cs typeface="Proxima Nova"/>
              <a:sym typeface="Proxima Nova"/>
            </a:endParaRPr>
          </a:p>
          <a:p>
            <a:pPr marL="0" lvl="0" indent="0" algn="l" rtl="0">
              <a:spcBef>
                <a:spcPts val="0"/>
              </a:spcBef>
              <a:spcAft>
                <a:spcPts val="0"/>
              </a:spcAft>
              <a:buNone/>
            </a:pPr>
            <a:endParaRPr sz="3000" i="1">
              <a:solidFill>
                <a:srgbClr val="999999"/>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mt="64000"/>
          </a:blip>
          <a:stretch>
            <a:fillRect/>
          </a:stretch>
        </p:blipFill>
        <p:spPr>
          <a:xfrm>
            <a:off x="-1" y="-96475"/>
            <a:ext cx="9143998" cy="6102854"/>
          </a:xfrm>
          <a:prstGeom prst="rect">
            <a:avLst/>
          </a:prstGeom>
          <a:noFill/>
          <a:ln>
            <a:noFill/>
          </a:ln>
        </p:spPr>
      </p:pic>
      <p:sp>
        <p:nvSpPr>
          <p:cNvPr id="61" name="Google Shape;61;p14"/>
          <p:cNvSpPr txBox="1"/>
          <p:nvPr/>
        </p:nvSpPr>
        <p:spPr>
          <a:xfrm>
            <a:off x="3110250" y="1459025"/>
            <a:ext cx="2923500"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2500" dirty="0">
                <a:solidFill>
                  <a:srgbClr val="EFEFEF"/>
                </a:solidFill>
                <a:latin typeface="Proxima Nova"/>
                <a:ea typeface="Proxima Nova"/>
                <a:cs typeface="Proxima Nova"/>
                <a:sym typeface="Proxima Nova"/>
              </a:rPr>
              <a:t>capítulo </a:t>
            </a:r>
            <a:r>
              <a:rPr lang="en" sz="2500" dirty="0">
                <a:solidFill>
                  <a:srgbClr val="EFEFEF"/>
                </a:solidFill>
                <a:latin typeface="Proxima Nova"/>
                <a:ea typeface="Proxima Nova"/>
                <a:cs typeface="Proxima Nova"/>
                <a:sym typeface="Proxima Nova"/>
              </a:rPr>
              <a:t>8</a:t>
            </a:r>
            <a:endParaRPr sz="2500" dirty="0">
              <a:solidFill>
                <a:srgbClr val="EFEFEF"/>
              </a:solidFill>
              <a:latin typeface="Proxima Nova"/>
              <a:ea typeface="Proxima Nova"/>
              <a:cs typeface="Proxima Nova"/>
              <a:sym typeface="Proxima Nova"/>
            </a:endParaRPr>
          </a:p>
        </p:txBody>
      </p:sp>
      <p:sp>
        <p:nvSpPr>
          <p:cNvPr id="62" name="Google Shape;62;p14"/>
          <p:cNvSpPr txBox="1"/>
          <p:nvPr/>
        </p:nvSpPr>
        <p:spPr>
          <a:xfrm>
            <a:off x="210748" y="2474802"/>
            <a:ext cx="87225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Proxima Nova"/>
                <a:ea typeface="Proxima Nova"/>
                <a:cs typeface="Proxima Nova"/>
                <a:sym typeface="Proxima Nova"/>
              </a:rPr>
              <a:t>Activismo</a:t>
            </a:r>
            <a:r>
              <a:rPr lang="en-US" sz="2400" dirty="0">
                <a:solidFill>
                  <a:srgbClr val="FFFFFF"/>
                </a:solidFill>
                <a:latin typeface="Proxima Nova"/>
                <a:ea typeface="Proxima Nova"/>
                <a:cs typeface="Proxima Nova"/>
                <a:sym typeface="Proxima Nova"/>
              </a:rPr>
              <a:t> Juvenil</a:t>
            </a:r>
            <a:endParaRPr sz="2400" dirty="0">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mt="45000"/>
          </a:blip>
          <a:stretch>
            <a:fillRect/>
          </a:stretch>
        </p:blipFill>
        <p:spPr>
          <a:xfrm>
            <a:off x="0" y="-301525"/>
            <a:ext cx="9143995" cy="5707053"/>
          </a:xfrm>
          <a:prstGeom prst="rect">
            <a:avLst/>
          </a:prstGeom>
          <a:noFill/>
          <a:ln>
            <a:noFill/>
          </a:ln>
        </p:spPr>
      </p:pic>
      <p:sp>
        <p:nvSpPr>
          <p:cNvPr id="68" name="Google Shape;68;p15"/>
          <p:cNvSpPr txBox="1"/>
          <p:nvPr/>
        </p:nvSpPr>
        <p:spPr>
          <a:xfrm>
            <a:off x="3635040" y="3281900"/>
            <a:ext cx="5253000" cy="212362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14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“Cuando navegas tus redes sociales, comparte y amplifica los mensajes que crees que el mundo necesita oír. Quien sabe – tal vez surge como una cascada y cambia los corazones y las mentes de suficiente gente para alterar el futuro positivamente. Eso es una responsabilidad increíble. Espero que lo usemos sabiamente.”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US" dirty="0">
                <a:solidFill>
                  <a:srgbClr val="FFFFFF"/>
                </a:solidFill>
                <a:latin typeface="Proxima Nova"/>
                <a:ea typeface="Proxima Nova"/>
                <a:cs typeface="Proxima Nova"/>
                <a:sym typeface="Proxima Nova"/>
              </a:rPr>
              <a:t>			</a:t>
            </a:r>
            <a:r>
              <a:rPr kumimoji="0" lang="en" sz="14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Leah Thomas </a:t>
            </a:r>
            <a:endParaRPr kumimoji="0" sz="14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a:p>
            <a:pPr marL="4114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mt="25000"/>
          </a:blip>
          <a:stretch>
            <a:fillRect/>
          </a:stretch>
        </p:blipFill>
        <p:spPr>
          <a:xfrm>
            <a:off x="0" y="-301525"/>
            <a:ext cx="9143995" cy="5707053"/>
          </a:xfrm>
          <a:prstGeom prst="rect">
            <a:avLst/>
          </a:prstGeom>
          <a:noFill/>
          <a:ln>
            <a:noFill/>
          </a:ln>
        </p:spPr>
      </p:pic>
      <p:sp>
        <p:nvSpPr>
          <p:cNvPr id="74" name="Google Shape;74;p16"/>
          <p:cNvSpPr txBox="1"/>
          <p:nvPr/>
        </p:nvSpPr>
        <p:spPr>
          <a:xfrm>
            <a:off x="570488" y="3708525"/>
            <a:ext cx="8307600" cy="1138743"/>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155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“Conoce a jóvenes apasionados e innovadores de alrededor del mundo que proponen soluciones innovativas para enfrentar las amenazas al medioambiente – encontradas en sus propios jardines”….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155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¿Qué inspira sus innovaciones? ¿Cuáles historias/soluciones te esperan a </a:t>
            </a:r>
            <a:r>
              <a:rPr kumimoji="0" lang="es-US" sz="1550" b="1" i="0" u="none" strike="noStrike" kern="0" cap="none" spc="0" normalizeH="0" baseline="0" noProof="0" dirty="0">
                <a:ln>
                  <a:noFill/>
                </a:ln>
                <a:solidFill>
                  <a:srgbClr val="FFFF00"/>
                </a:solidFill>
                <a:effectLst/>
                <a:uLnTx/>
                <a:uFillTx/>
                <a:latin typeface="Proxima Nova"/>
                <a:ea typeface="Proxima Nova"/>
                <a:cs typeface="Proxima Nova"/>
                <a:sym typeface="Proxima Nova"/>
              </a:rPr>
              <a:t>ti</a:t>
            </a:r>
            <a:r>
              <a:rPr kumimoji="0" lang="es-US" sz="155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a:t>
            </a:r>
          </a:p>
        </p:txBody>
      </p:sp>
      <p:pic>
        <p:nvPicPr>
          <p:cNvPr id="75" name="Google Shape;75;p16"/>
          <p:cNvPicPr preferRelativeResize="0"/>
          <p:nvPr/>
        </p:nvPicPr>
        <p:blipFill>
          <a:blip r:embed="rId4">
            <a:alphaModFix/>
          </a:blip>
          <a:stretch>
            <a:fillRect/>
          </a:stretch>
        </p:blipFill>
        <p:spPr>
          <a:xfrm>
            <a:off x="-50125" y="244650"/>
            <a:ext cx="6118860" cy="3436275"/>
          </a:xfrm>
          <a:prstGeom prst="rect">
            <a:avLst/>
          </a:prstGeom>
          <a:noFill/>
          <a:ln>
            <a:noFill/>
          </a:ln>
        </p:spPr>
      </p:pic>
      <p:pic>
        <p:nvPicPr>
          <p:cNvPr id="76" name="Google Shape;76;p16">
            <a:hlinkClick r:id="rId5"/>
          </p:cNvPr>
          <p:cNvPicPr preferRelativeResize="0"/>
          <p:nvPr/>
        </p:nvPicPr>
        <p:blipFill>
          <a:blip r:embed="rId6">
            <a:alphaModFix/>
          </a:blip>
          <a:stretch>
            <a:fillRect/>
          </a:stretch>
        </p:blipFill>
        <p:spPr>
          <a:xfrm>
            <a:off x="4119042" y="2525934"/>
            <a:ext cx="1063375" cy="1053193"/>
          </a:xfrm>
          <a:prstGeom prst="rect">
            <a:avLst/>
          </a:prstGeom>
          <a:noFill/>
          <a:ln>
            <a:noFill/>
          </a:ln>
          <a:effectLst>
            <a:outerShdw blurRad="57150" dist="19050" dir="5400000" algn="bl" rotWithShape="0">
              <a:srgbClr val="000000">
                <a:alpha val="50000"/>
              </a:srgbClr>
            </a:outerShdw>
          </a:effectLst>
        </p:spPr>
      </p:pic>
      <p:pic>
        <p:nvPicPr>
          <p:cNvPr id="77" name="Google Shape;77;p16"/>
          <p:cNvPicPr preferRelativeResize="0"/>
          <p:nvPr/>
        </p:nvPicPr>
        <p:blipFill>
          <a:blip r:embed="rId7">
            <a:alphaModFix/>
          </a:blip>
          <a:stretch>
            <a:fillRect/>
          </a:stretch>
        </p:blipFill>
        <p:spPr>
          <a:xfrm>
            <a:off x="6084221" y="244650"/>
            <a:ext cx="3044323" cy="1697591"/>
          </a:xfrm>
          <a:prstGeom prst="rect">
            <a:avLst/>
          </a:prstGeom>
          <a:noFill/>
          <a:ln>
            <a:noFill/>
          </a:ln>
        </p:spPr>
      </p:pic>
      <p:pic>
        <p:nvPicPr>
          <p:cNvPr id="78" name="Google Shape;78;p16"/>
          <p:cNvPicPr preferRelativeResize="0"/>
          <p:nvPr/>
        </p:nvPicPr>
        <p:blipFill>
          <a:blip r:embed="rId8">
            <a:alphaModFix/>
          </a:blip>
          <a:stretch>
            <a:fillRect/>
          </a:stretch>
        </p:blipFill>
        <p:spPr>
          <a:xfrm>
            <a:off x="6068737" y="1937788"/>
            <a:ext cx="3075263" cy="1727015"/>
          </a:xfrm>
          <a:prstGeom prst="rect">
            <a:avLst/>
          </a:prstGeom>
          <a:noFill/>
          <a:ln>
            <a:noFill/>
          </a:ln>
        </p:spPr>
      </p:pic>
      <p:pic>
        <p:nvPicPr>
          <p:cNvPr id="79" name="Google Shape;79;p16"/>
          <p:cNvPicPr preferRelativeResize="0"/>
          <p:nvPr/>
        </p:nvPicPr>
        <p:blipFill>
          <a:blip r:embed="rId9">
            <a:alphaModFix/>
          </a:blip>
          <a:stretch>
            <a:fillRect/>
          </a:stretch>
        </p:blipFill>
        <p:spPr>
          <a:xfrm>
            <a:off x="7591176" y="3083250"/>
            <a:ext cx="1238000" cy="43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mt="54000"/>
          </a:blip>
          <a:stretch>
            <a:fillRect/>
          </a:stretch>
        </p:blipFill>
        <p:spPr>
          <a:xfrm>
            <a:off x="-1167275" y="-1324771"/>
            <a:ext cx="10446326" cy="6958774"/>
          </a:xfrm>
          <a:prstGeom prst="rect">
            <a:avLst/>
          </a:prstGeom>
          <a:noFill/>
          <a:ln>
            <a:noFill/>
          </a:ln>
        </p:spPr>
      </p:pic>
      <p:sp>
        <p:nvSpPr>
          <p:cNvPr id="85" name="Google Shape;85;p17"/>
          <p:cNvSpPr txBox="1"/>
          <p:nvPr/>
        </p:nvSpPr>
        <p:spPr>
          <a:xfrm>
            <a:off x="433950" y="1331575"/>
            <a:ext cx="8379000" cy="307773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00" b="1" i="1" u="none" strike="noStrike" kern="0" cap="none" spc="0" normalizeH="0" baseline="0" noProof="0" dirty="0">
                <a:ln>
                  <a:noFill/>
                </a:ln>
                <a:solidFill>
                  <a:srgbClr val="FFFFFF"/>
                </a:solidFill>
                <a:effectLst/>
                <a:uLnTx/>
                <a:uFillTx/>
                <a:latin typeface="Proxima Nova"/>
                <a:ea typeface="Proxima Nova"/>
                <a:cs typeface="Proxima Nova"/>
                <a:sym typeface="Proxima Nova"/>
              </a:rPr>
              <a:t>INVENTING TOMORROW</a:t>
            </a:r>
            <a:r>
              <a:rPr kumimoji="0" lang="en" sz="1600" b="1" i="0" u="none" strike="noStrike" kern="0" cap="none" spc="0" normalizeH="0" baseline="0" noProof="0" dirty="0">
                <a:ln>
                  <a:noFill/>
                </a:ln>
                <a:solidFill>
                  <a:srgbClr val="FFFFFF"/>
                </a:solidFill>
                <a:effectLst/>
                <a:uLnTx/>
                <a:uFillTx/>
                <a:latin typeface="Proxima Nova"/>
                <a:ea typeface="Proxima Nova"/>
                <a:cs typeface="Proxima Nova"/>
                <a:sym typeface="Proxima Nova"/>
              </a:rPr>
              <a:t> | DIRECTOR’S STATEMENT</a:t>
            </a:r>
            <a:r>
              <a:rPr kumimoji="0" lang="en"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 LAURA NIX</a:t>
            </a:r>
            <a:endParaRPr kumimoji="0"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Laura </a:t>
            </a:r>
            <a:r>
              <a:rPr kumimoji="0" lang="es-US" sz="1600" b="0" i="0" u="none" strike="noStrike" kern="0" cap="none" spc="0" normalizeH="0" baseline="0" noProof="0" dirty="0" err="1">
                <a:ln>
                  <a:noFill/>
                </a:ln>
                <a:solidFill>
                  <a:srgbClr val="FFFFFF"/>
                </a:solidFill>
                <a:effectLst/>
                <a:uLnTx/>
                <a:uFillTx/>
                <a:latin typeface="Proxima Nova"/>
                <a:ea typeface="Proxima Nova"/>
                <a:cs typeface="Proxima Nova"/>
                <a:sym typeface="Proxima Nova"/>
              </a:rPr>
              <a:t>Nix</a:t>
            </a:r>
            <a:r>
              <a:rPr kumimoji="0" lang="es-US"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directora de “</a:t>
            </a:r>
            <a:r>
              <a:rPr kumimoji="0" lang="es-US" sz="1600" b="0" i="0" u="none" strike="noStrike" kern="0" cap="none" spc="0" normalizeH="0" baseline="0" noProof="0" dirty="0" err="1">
                <a:ln>
                  <a:noFill/>
                </a:ln>
                <a:solidFill>
                  <a:srgbClr val="FFFFFF"/>
                </a:solidFill>
                <a:effectLst/>
                <a:uLnTx/>
                <a:uFillTx/>
                <a:latin typeface="Proxima Nova"/>
                <a:ea typeface="Proxima Nova"/>
                <a:cs typeface="Proxima Nova"/>
                <a:sym typeface="Proxima Nova"/>
              </a:rPr>
              <a:t>Inventing</a:t>
            </a:r>
            <a:r>
              <a:rPr kumimoji="0" lang="es-US"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a:t>
            </a:r>
            <a:r>
              <a:rPr kumimoji="0" lang="es-US" sz="1600" b="0" i="0" u="none" strike="noStrike" kern="0" cap="none" spc="0" normalizeH="0" baseline="0" noProof="0" dirty="0" err="1">
                <a:ln>
                  <a:noFill/>
                </a:ln>
                <a:solidFill>
                  <a:srgbClr val="FFFFFF"/>
                </a:solidFill>
                <a:effectLst/>
                <a:uLnTx/>
                <a:uFillTx/>
                <a:latin typeface="Proxima Nova"/>
                <a:ea typeface="Proxima Nova"/>
                <a:cs typeface="Proxima Nova"/>
                <a:sym typeface="Proxima Nova"/>
              </a:rPr>
              <a:t>Tomorrow</a:t>
            </a:r>
            <a:r>
              <a:rPr kumimoji="0" lang="es-US"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recuerda: “Cuando hacíamos el casting para la película… descubrimos que, en los países en desarrollo, aproximadamente el 60-70% de los proyectos estudiantiles que revisamos tenían la intención de causar un impacto en sus comunidades. Pero cuando revisamos los proyectos de los Estados Unidos, ese número cayó al 10%.”</a:t>
            </a:r>
            <a:r>
              <a:rPr kumimoji="0" lang="en"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a:t>
            </a:r>
            <a:endParaRPr kumimoji="0"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2000" b="0" i="0" u="none" strike="noStrike" kern="0" cap="none" spc="0" normalizeH="0" baseline="0" noProof="0" dirty="0">
                <a:ln>
                  <a:noFill/>
                </a:ln>
                <a:solidFill>
                  <a:srgbClr val="FFFFFF"/>
                </a:solidFill>
                <a:effectLst/>
                <a:uLnTx/>
                <a:uFillTx/>
                <a:latin typeface="Proxima Nova"/>
                <a:ea typeface="Proxima Nova"/>
                <a:cs typeface="Proxima Nova"/>
                <a:sym typeface="Proxima Nova"/>
              </a:rPr>
              <a:t>		</a:t>
            </a:r>
            <a:r>
              <a:rPr kumimoji="0" lang="es-US" sz="2000" b="1" i="0" u="none" strike="noStrike" kern="0" cap="none" spc="0" normalizeH="0" baseline="0" noProof="0" dirty="0">
                <a:ln>
                  <a:noFill/>
                </a:ln>
                <a:solidFill>
                  <a:srgbClr val="FFFFFF"/>
                </a:solidFill>
                <a:effectLst/>
                <a:uLnTx/>
                <a:uFillTx/>
                <a:latin typeface="Proxima Nova"/>
                <a:ea typeface="Proxima Nova"/>
                <a:cs typeface="Proxima Nova"/>
                <a:sym typeface="Proxima Nova"/>
              </a:rPr>
              <a:t>¿Por qué crees que existen estas diferencias? </a:t>
            </a:r>
            <a:endParaRPr kumimoji="0" sz="2000" b="1"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2000" b="1" i="0" u="none" strike="noStrike" kern="0" cap="none" spc="0" normalizeH="0" baseline="0" noProof="0" dirty="0">
                <a:ln>
                  <a:noFill/>
                </a:ln>
                <a:solidFill>
                  <a:srgbClr val="FFFFFF"/>
                </a:solidFill>
                <a:effectLst/>
                <a:uLnTx/>
                <a:uFillTx/>
                <a:latin typeface="Proxima Nova"/>
                <a:ea typeface="Proxima Nova"/>
                <a:cs typeface="Proxima Nova"/>
                <a:sym typeface="Proxima Nova"/>
              </a:rPr>
              <a:t>	¿Qué piensas que podría cambiar para incitar a </a:t>
            </a: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US" sz="2000" b="1" dirty="0">
                <a:solidFill>
                  <a:srgbClr val="FFFFFF"/>
                </a:solidFill>
                <a:latin typeface="Proxima Nova"/>
                <a:ea typeface="Proxima Nova"/>
                <a:cs typeface="Proxima Nova"/>
                <a:sym typeface="Proxima Nova"/>
              </a:rPr>
              <a:t>            </a:t>
            </a:r>
            <a:r>
              <a:rPr kumimoji="0" lang="es-US" sz="2000" b="1" i="0" u="none" strike="noStrike" kern="0" cap="none" spc="0" normalizeH="0" baseline="0" noProof="0" dirty="0">
                <a:ln>
                  <a:noFill/>
                </a:ln>
                <a:solidFill>
                  <a:srgbClr val="FFFFFF"/>
                </a:solidFill>
                <a:effectLst/>
                <a:uLnTx/>
                <a:uFillTx/>
                <a:latin typeface="Proxima Nova"/>
                <a:ea typeface="Proxima Nova"/>
                <a:cs typeface="Proxima Nova"/>
                <a:sym typeface="Proxima Nova"/>
              </a:rPr>
              <a:t>más jóvenes a participar mas a fondo en tu país? </a:t>
            </a:r>
            <a:endParaRPr kumimoji="0" sz="1600" b="0" i="0" u="none" strike="noStrike" kern="0" cap="none" spc="0" normalizeH="0" baseline="0" noProof="0" dirty="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1" y="-938550"/>
            <a:ext cx="9144000" cy="6094469"/>
          </a:xfrm>
          <a:prstGeom prst="rect">
            <a:avLst/>
          </a:prstGeom>
          <a:noFill/>
          <a:ln>
            <a:noFill/>
          </a:ln>
        </p:spPr>
      </p:pic>
      <p:pic>
        <p:nvPicPr>
          <p:cNvPr id="91" name="Google Shape;91;p18">
            <a:hlinkClick r:id="rId4"/>
          </p:cNvPr>
          <p:cNvPicPr preferRelativeResize="0"/>
          <p:nvPr/>
        </p:nvPicPr>
        <p:blipFill>
          <a:blip r:embed="rId5">
            <a:alphaModFix/>
          </a:blip>
          <a:stretch>
            <a:fillRect/>
          </a:stretch>
        </p:blipFill>
        <p:spPr>
          <a:xfrm>
            <a:off x="1266250" y="3366425"/>
            <a:ext cx="1189100" cy="1189100"/>
          </a:xfrm>
          <a:prstGeom prst="rect">
            <a:avLst/>
          </a:prstGeom>
          <a:noFill/>
          <a:ln>
            <a:noFill/>
          </a:ln>
          <a:effectLst>
            <a:outerShdw blurRad="57150" dist="19050" dir="5400000" algn="bl" rotWithShape="0">
              <a:srgbClr val="000000">
                <a:alpha val="50000"/>
              </a:srgbClr>
            </a:outerShdw>
          </a:effectLst>
        </p:spPr>
      </p:pic>
      <p:sp>
        <p:nvSpPr>
          <p:cNvPr id="92" name="Google Shape;92;p18"/>
          <p:cNvSpPr txBox="1"/>
          <p:nvPr/>
        </p:nvSpPr>
        <p:spPr>
          <a:xfrm>
            <a:off x="3192575" y="3300375"/>
            <a:ext cx="5020500" cy="1177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000" b="0" i="1" u="none" strike="noStrike" kern="0" cap="none" spc="0" normalizeH="0" baseline="0" noProof="0">
                <a:ln>
                  <a:noFill/>
                </a:ln>
                <a:solidFill>
                  <a:srgbClr val="FFFFFF"/>
                </a:solidFill>
                <a:effectLst/>
                <a:uLnTx/>
                <a:uFillTx/>
                <a:latin typeface="Proxima Nova"/>
                <a:ea typeface="Proxima Nova"/>
                <a:cs typeface="Proxima Nova"/>
                <a:sym typeface="Proxima Nova"/>
              </a:rPr>
              <a:t>Frontline Youth: </a:t>
            </a:r>
            <a:endParaRPr kumimoji="0" sz="3000" b="0" i="1"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000" b="0" i="1" u="none" strike="noStrike" kern="0" cap="none" spc="0" normalizeH="0" baseline="0" noProof="0">
                <a:ln>
                  <a:noFill/>
                </a:ln>
                <a:solidFill>
                  <a:srgbClr val="FFFFFF"/>
                </a:solidFill>
                <a:effectLst/>
                <a:uLnTx/>
                <a:uFillTx/>
                <a:latin typeface="Proxima Nova"/>
                <a:ea typeface="Proxima Nova"/>
                <a:cs typeface="Proxima Nova"/>
                <a:sym typeface="Proxima Nova"/>
              </a:rPr>
              <a:t>Fighting for Climate Justice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18956" y="-58800"/>
            <a:ext cx="9262957" cy="5202298"/>
          </a:xfrm>
          <a:prstGeom prst="rect">
            <a:avLst/>
          </a:prstGeom>
          <a:noFill/>
          <a:ln>
            <a:noFill/>
          </a:ln>
        </p:spPr>
      </p:pic>
      <p:pic>
        <p:nvPicPr>
          <p:cNvPr id="77" name="Google Shape;77;p16">
            <a:hlinkClick r:id="rId4"/>
          </p:cNvPr>
          <p:cNvPicPr preferRelativeResize="0"/>
          <p:nvPr/>
        </p:nvPicPr>
        <p:blipFill>
          <a:blip r:embed="rId5">
            <a:alphaModFix/>
          </a:blip>
          <a:stretch>
            <a:fillRect/>
          </a:stretch>
        </p:blipFill>
        <p:spPr>
          <a:xfrm>
            <a:off x="1332675" y="1941525"/>
            <a:ext cx="1290451" cy="1290451"/>
          </a:xfrm>
          <a:prstGeom prst="rect">
            <a:avLst/>
          </a:prstGeom>
          <a:noFill/>
          <a:ln>
            <a:noFill/>
          </a:ln>
          <a:effectLst>
            <a:outerShdw blurRad="57150" dist="19050" dir="5400000" algn="bl" rotWithShape="0">
              <a:srgbClr val="000000">
                <a:alpha val="50000"/>
              </a:srgbClr>
            </a:outerShdw>
          </a:effectLst>
        </p:spPr>
      </p:pic>
      <p:sp>
        <p:nvSpPr>
          <p:cNvPr id="78" name="Google Shape;78;p16"/>
          <p:cNvSpPr txBox="1"/>
          <p:nvPr/>
        </p:nvSpPr>
        <p:spPr>
          <a:xfrm>
            <a:off x="159550" y="1179000"/>
            <a:ext cx="3953400" cy="67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200" b="0" i="1" u="none" strike="noStrike" kern="0" cap="none" spc="0" normalizeH="0" baseline="0" noProof="0">
                <a:ln>
                  <a:noFill/>
                </a:ln>
                <a:solidFill>
                  <a:srgbClr val="EFEFEF"/>
                </a:solidFill>
                <a:effectLst/>
                <a:uLnTx/>
                <a:uFillTx/>
                <a:latin typeface="Proxima Nova"/>
                <a:ea typeface="Proxima Nova"/>
                <a:cs typeface="Proxima Nova"/>
                <a:sym typeface="Proxima Nova"/>
              </a:rPr>
              <a:t>Xiuhtezcatl Martinez</a:t>
            </a:r>
            <a:endParaRPr kumimoji="0" sz="3200" b="0" i="1" u="none" strike="noStrike" kern="0" cap="none" spc="0" normalizeH="0" baseline="0" noProof="0">
              <a:ln>
                <a:noFill/>
              </a:ln>
              <a:solidFill>
                <a:srgbClr val="EFEFE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1" u="none" strike="noStrike" kern="0" cap="none" spc="0" normalizeH="0" baseline="0" noProof="0">
              <a:ln>
                <a:noFill/>
              </a:ln>
              <a:solidFill>
                <a:srgbClr val="999999"/>
              </a:solidFill>
              <a:effectLst/>
              <a:uLnTx/>
              <a:uFillTx/>
              <a:latin typeface="Proxima Nova"/>
              <a:ea typeface="Proxima Nova"/>
              <a:cs typeface="Proxima Nova"/>
              <a:sym typeface="Proxima Nova"/>
            </a:endParaRPr>
          </a:p>
        </p:txBody>
      </p:sp>
      <p:pic>
        <p:nvPicPr>
          <p:cNvPr id="79" name="Google Shape;79;p16"/>
          <p:cNvPicPr preferRelativeResize="0"/>
          <p:nvPr/>
        </p:nvPicPr>
        <p:blipFill>
          <a:blip r:embed="rId6">
            <a:alphaModFix/>
          </a:blip>
          <a:stretch>
            <a:fillRect/>
          </a:stretch>
        </p:blipFill>
        <p:spPr>
          <a:xfrm>
            <a:off x="5003501" y="3288075"/>
            <a:ext cx="3839800" cy="2497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77;p16">
            <a:hlinkClick r:id="rId3"/>
            <a:extLst>
              <a:ext uri="{FF2B5EF4-FFF2-40B4-BE49-F238E27FC236}">
                <a16:creationId xmlns:a16="http://schemas.microsoft.com/office/drawing/2014/main" id="{CDD8BC04-2F1E-DE4C-90E1-961186E14D9E}"/>
              </a:ext>
            </a:extLst>
          </p:cNvPr>
          <p:cNvPicPr preferRelativeResize="0"/>
          <p:nvPr/>
        </p:nvPicPr>
        <p:blipFill>
          <a:blip r:embed="rId4">
            <a:alphaModFix/>
          </a:blip>
          <a:stretch>
            <a:fillRect/>
          </a:stretch>
        </p:blipFill>
        <p:spPr>
          <a:xfrm>
            <a:off x="5319459" y="1006703"/>
            <a:ext cx="1290451" cy="129045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71105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pic>
        <p:nvPicPr>
          <p:cNvPr id="114" name="Google Shape;114;p21"/>
          <p:cNvPicPr preferRelativeResize="0"/>
          <p:nvPr/>
        </p:nvPicPr>
        <p:blipFill>
          <a:blip r:embed="rId3">
            <a:alphaModFix amt="60000"/>
          </a:blip>
          <a:stretch>
            <a:fillRect/>
          </a:stretch>
        </p:blipFill>
        <p:spPr>
          <a:xfrm>
            <a:off x="-126050" y="-1003300"/>
            <a:ext cx="9270047" cy="6180022"/>
          </a:xfrm>
          <a:prstGeom prst="rect">
            <a:avLst/>
          </a:prstGeom>
          <a:noFill/>
          <a:ln>
            <a:noFill/>
          </a:ln>
        </p:spPr>
      </p:pic>
      <p:pic>
        <p:nvPicPr>
          <p:cNvPr id="115" name="Google Shape;115;p21"/>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116" name="Google Shape;116;p21"/>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117" name="Google Shape;117;p21"/>
          <p:cNvSpPr txBox="1"/>
          <p:nvPr/>
        </p:nvSpPr>
        <p:spPr>
          <a:xfrm>
            <a:off x="249500" y="1850325"/>
            <a:ext cx="4285500" cy="26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solidFill>
                  <a:srgbClr val="FFFFFF"/>
                </a:solidFill>
                <a:latin typeface="Proxima Nova"/>
                <a:ea typeface="Proxima Nova"/>
                <a:cs typeface="Proxima Nova"/>
                <a:sym typeface="Proxima Nova"/>
              </a:rPr>
              <a:t>reto:</a:t>
            </a:r>
            <a:endParaRPr sz="2300"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s-US" sz="2300" dirty="0">
                <a:solidFill>
                  <a:srgbClr val="FFFFFF"/>
                </a:solidFill>
                <a:latin typeface="Proxima Nova"/>
                <a:ea typeface="Proxima Nova"/>
                <a:cs typeface="Proxima Nova"/>
                <a:sym typeface="Proxima Nova"/>
              </a:rPr>
              <a:t>Utilizando el Filme </a:t>
            </a:r>
          </a:p>
          <a:p>
            <a:pPr marL="0" lvl="0" indent="0" algn="l" rtl="0">
              <a:spcBef>
                <a:spcPts val="0"/>
              </a:spcBef>
              <a:spcAft>
                <a:spcPts val="0"/>
              </a:spcAft>
              <a:buNone/>
            </a:pPr>
            <a:r>
              <a:rPr lang="es-US" sz="2300" dirty="0">
                <a:solidFill>
                  <a:srgbClr val="FFFFFF"/>
                </a:solidFill>
                <a:latin typeface="Proxima Nova"/>
                <a:ea typeface="Proxima Nova"/>
                <a:cs typeface="Proxima Nova"/>
                <a:sym typeface="Proxima Nova"/>
              </a:rPr>
              <a:t>Para el Impacto</a:t>
            </a:r>
            <a:endParaRPr sz="2300" b="1"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300" dirty="0">
                <a:solidFill>
                  <a:srgbClr val="FFFFFF"/>
                </a:solidFill>
                <a:latin typeface="Proxima Nova"/>
                <a:ea typeface="Proxima Nova"/>
                <a:cs typeface="Proxima Nova"/>
                <a:sym typeface="Proxima Nova"/>
              </a:rPr>
              <a:t> </a:t>
            </a:r>
            <a:endParaRPr sz="23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p:txBody>
      </p:sp>
      <p:pic>
        <p:nvPicPr>
          <p:cNvPr id="118" name="Google Shape;118;p21"/>
          <p:cNvPicPr preferRelativeResize="0"/>
          <p:nvPr/>
        </p:nvPicPr>
        <p:blipFill>
          <a:blip r:embed="rId6">
            <a:alphaModFix/>
          </a:blip>
          <a:stretch>
            <a:fillRect/>
          </a:stretch>
        </p:blipFill>
        <p:spPr>
          <a:xfrm>
            <a:off x="5428575" y="3065325"/>
            <a:ext cx="2686052" cy="291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1456</Words>
  <Application>Microsoft Office PowerPoint</Application>
  <PresentationFormat>On-screen Show (16:9)</PresentationFormat>
  <Paragraphs>83</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Proxima Nova</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Maria Cordero</cp:lastModifiedBy>
  <cp:revision>10</cp:revision>
  <dcterms:modified xsi:type="dcterms:W3CDTF">2022-01-06T06:24:14Z</dcterms:modified>
</cp:coreProperties>
</file>