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Comic Sans MS" panose="030F0702030302020204" pitchFamily="66" charset="0"/>
      <p:regular r:id="rId19"/>
      <p:bold r:id="rId20"/>
      <p:italic r:id="rId21"/>
      <p:boldItalic r:id="rId22"/>
    </p:embeddedFont>
    <p:embeddedFont>
      <p:font typeface="Proxima Nova"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76"/>
    <p:restoredTop sz="68421" autoAdjust="0"/>
  </p:normalViewPr>
  <p:slideViewPr>
    <p:cSldViewPr snapToGrid="0">
      <p:cViewPr varScale="1">
        <p:scale>
          <a:sx n="78" d="100"/>
          <a:sy n="78" d="100"/>
        </p:scale>
        <p:origin x="1614"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happeningthemovie.co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tu.be/_6xlNyWPpB8"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storyofstuff.org/movies/plastic/where-your-recycled-plastic-ends-up/"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944d9947b0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944d9947b0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add0ebe2b0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add0ebe2b0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US" dirty="0">
                <a:solidFill>
                  <a:schemeClr val="dk1"/>
                </a:solidFill>
                <a:latin typeface="Calibri"/>
                <a:ea typeface="Calibri"/>
                <a:cs typeface="Calibri"/>
                <a:sym typeface="Calibri"/>
              </a:rPr>
              <a:t>Como una posible extensión, los estudiantes pueden conducir su propia investigación sobre el uso de energía (pasado, presente, futuro) y el papel e historia que juega la política gubernamental con respecto a la energía.  Los estudiantes pueden probar este juego de imaginar soluciones </a:t>
            </a:r>
            <a:r>
              <a:rPr lang="es-US" u="sng" dirty="0">
                <a:solidFill>
                  <a:schemeClr val="dk1"/>
                </a:solidFill>
                <a:latin typeface="Calibri"/>
                <a:ea typeface="Calibri"/>
                <a:cs typeface="Calibri"/>
                <a:sym typeface="Calibri"/>
              </a:rPr>
              <a:t>aquí</a:t>
            </a:r>
            <a:r>
              <a:rPr lang="es-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add0ebe2b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add0ebe2b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https://happeningthemovie.com</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b4b1af13d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ab4b1af13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add0ebe2b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add0ebe2b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add0ebe2b0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add0ebe2b0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1200"/>
              </a:spcBef>
              <a:spcAft>
                <a:spcPts val="1200"/>
              </a:spcAft>
              <a:buClr>
                <a:schemeClr val="dk1"/>
              </a:buClr>
              <a:buSzPts val="1100"/>
              <a:buFont typeface="Arial"/>
              <a:buNone/>
            </a:pPr>
            <a:r>
              <a:rPr lang="es-US" dirty="0">
                <a:solidFill>
                  <a:schemeClr val="dk1"/>
                </a:solidFill>
                <a:latin typeface="Calibri"/>
                <a:ea typeface="Calibri"/>
                <a:cs typeface="Calibri"/>
                <a:sym typeface="Calibri"/>
              </a:rPr>
              <a:t>Científicos describen la energía como la habilidad de un cuerpo o sistema para trabajar. La energía existe a todo nuestro alrededor y cambia constantemente. Cando sientes el calor del sol en tu espalda, estas disfrutando de la energía del sol. Si cocinas sobre una hoguera, estas usando energía de calor convertida de la energía guardada en la madera que quemas. Hay energía en la comida que ingerimos. Esta energía viene de plantas que absorben, convierten y usan la energía del sol. Y también está la energía que usamos al hacer electricidad… </a:t>
            </a:r>
            <a:endParaRPr dirty="0">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add0ebe2b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add0ebe2b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add0ebe2b0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add0ebe2b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add0ebe2b0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add0ebe2b0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US" dirty="0"/>
              <a:t>Respuestas:</a:t>
            </a:r>
          </a:p>
          <a:p>
            <a:pPr marL="0" lvl="0" indent="0" algn="l" rtl="0">
              <a:spcBef>
                <a:spcPts val="0"/>
              </a:spcBef>
              <a:spcAft>
                <a:spcPts val="0"/>
              </a:spcAft>
              <a:buNone/>
            </a:pPr>
            <a:r>
              <a:rPr lang="es-US" dirty="0"/>
              <a:t>	Dobla</a:t>
            </a:r>
          </a:p>
          <a:p>
            <a:pPr marL="0" lvl="0" indent="0" algn="l" rtl="0">
              <a:spcBef>
                <a:spcPts val="0"/>
              </a:spcBef>
              <a:spcAft>
                <a:spcPts val="0"/>
              </a:spcAft>
              <a:buNone/>
            </a:pPr>
            <a:r>
              <a:rPr lang="es-US" dirty="0"/>
              <a:t>	25%</a:t>
            </a:r>
          </a:p>
          <a:p>
            <a:pPr marL="0" lvl="0" indent="0" algn="l" rtl="0">
              <a:spcBef>
                <a:spcPts val="0"/>
              </a:spcBef>
              <a:spcAft>
                <a:spcPts val="0"/>
              </a:spcAft>
              <a:buNone/>
            </a:pPr>
            <a:r>
              <a:rPr lang="es-US" dirty="0"/>
              <a:t>	Mil millones</a:t>
            </a:r>
          </a:p>
          <a:p>
            <a:pPr marL="0" lvl="0" indent="0" algn="l" rtl="0">
              <a:spcBef>
                <a:spcPts val="0"/>
              </a:spcBef>
              <a:spcAft>
                <a:spcPts val="0"/>
              </a:spcAft>
              <a:buNone/>
            </a:pPr>
            <a:r>
              <a:rPr lang="es-US" dirty="0"/>
              <a:t>	Gastadores </a:t>
            </a:r>
          </a:p>
          <a:p>
            <a:pPr marL="0" lvl="0" indent="0" algn="l" rtl="0">
              <a:spcBef>
                <a:spcPts val="0"/>
              </a:spcBef>
              <a:spcAft>
                <a:spcPts val="0"/>
              </a:spcAft>
              <a:buNone/>
            </a:pPr>
            <a:r>
              <a:rPr lang="es-US" dirty="0"/>
              <a:t>	80%</a:t>
            </a:r>
          </a:p>
          <a:p>
            <a:pPr marL="0" lvl="0" indent="0" algn="l" rtl="0">
              <a:spcBef>
                <a:spcPts val="0"/>
              </a:spcBef>
              <a:spcAft>
                <a:spcPts val="0"/>
              </a:spcAft>
              <a:buNone/>
            </a:pPr>
            <a:r>
              <a:rPr lang="es-US" dirty="0"/>
              <a:t>	Combustibles fósiles</a:t>
            </a: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add0ebe2b0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add0ebe2b0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Font typeface="Calibri"/>
              <a:buChar char="●"/>
            </a:pPr>
            <a:r>
              <a:rPr lang="es-US" dirty="0">
                <a:solidFill>
                  <a:schemeClr val="dk1"/>
                </a:solidFill>
                <a:latin typeface="Calibri"/>
                <a:ea typeface="Calibri"/>
                <a:cs typeface="Calibri"/>
                <a:sym typeface="Calibri"/>
              </a:rPr>
              <a:t>¿Qué captó tu atención? </a:t>
            </a:r>
          </a:p>
          <a:p>
            <a:pPr marL="457200" lvl="0" indent="-298450" algn="l" rtl="0">
              <a:spcBef>
                <a:spcPts val="0"/>
              </a:spcBef>
              <a:spcAft>
                <a:spcPts val="0"/>
              </a:spcAft>
              <a:buClr>
                <a:schemeClr val="dk1"/>
              </a:buClr>
              <a:buSzPts val="1100"/>
              <a:buFont typeface="Calibri"/>
              <a:buChar char="●"/>
            </a:pPr>
            <a:r>
              <a:rPr lang="es-US" dirty="0">
                <a:solidFill>
                  <a:schemeClr val="dk1"/>
                </a:solidFill>
                <a:latin typeface="Calibri"/>
                <a:ea typeface="Calibri"/>
                <a:cs typeface="Calibri"/>
                <a:sym typeface="Calibri"/>
              </a:rPr>
              <a:t>¿Cómo fue contada la historia de la botella plástica? ¿Fue efectivo?</a:t>
            </a:r>
          </a:p>
          <a:p>
            <a:pPr marL="457200" lvl="0" indent="-298450" algn="l" rtl="0">
              <a:spcBef>
                <a:spcPts val="0"/>
              </a:spcBef>
              <a:spcAft>
                <a:spcPts val="0"/>
              </a:spcAft>
              <a:buClr>
                <a:schemeClr val="dk1"/>
              </a:buClr>
              <a:buSzPts val="1100"/>
              <a:buFont typeface="Calibri"/>
              <a:buChar char="●"/>
            </a:pPr>
            <a:r>
              <a:rPr lang="es-US" dirty="0">
                <a:solidFill>
                  <a:schemeClr val="dk1"/>
                </a:solidFill>
                <a:latin typeface="Calibri"/>
                <a:ea typeface="Calibri"/>
                <a:cs typeface="Calibri"/>
                <a:sym typeface="Calibri"/>
              </a:rPr>
              <a:t>¿Qué tal la historia de la cuchara plástica? (¿Dónde comenzaría/terminaría? </a:t>
            </a:r>
          </a:p>
          <a:p>
            <a:pPr marL="158750" lvl="0" indent="0" algn="l" rtl="0">
              <a:spcBef>
                <a:spcPts val="0"/>
              </a:spcBef>
              <a:spcAft>
                <a:spcPts val="0"/>
              </a:spcAft>
              <a:buClr>
                <a:schemeClr val="dk1"/>
              </a:buClr>
              <a:buSzPts val="1100"/>
              <a:buFont typeface="Calibri"/>
              <a:buNone/>
            </a:pPr>
            <a:r>
              <a:rPr lang="es-US" dirty="0">
                <a:solidFill>
                  <a:schemeClr val="dk1"/>
                </a:solidFill>
                <a:latin typeface="Calibri"/>
                <a:ea typeface="Calibri"/>
                <a:cs typeface="Calibri"/>
                <a:sym typeface="Calibri"/>
              </a:rPr>
              <a:t>	o ¿Quién contaría, o podría contar esta historia?</a:t>
            </a:r>
          </a:p>
          <a:p>
            <a:pPr marL="457200" lvl="0" indent="-298450" algn="l" rtl="0">
              <a:spcBef>
                <a:spcPts val="0"/>
              </a:spcBef>
              <a:spcAft>
                <a:spcPts val="0"/>
              </a:spcAft>
              <a:buClr>
                <a:schemeClr val="dk1"/>
              </a:buClr>
              <a:buSzPts val="1100"/>
              <a:buFont typeface="Calibri"/>
              <a:buChar char="●"/>
            </a:pPr>
            <a:r>
              <a:rPr lang="es-US" dirty="0">
                <a:solidFill>
                  <a:schemeClr val="dk1"/>
                </a:solidFill>
                <a:latin typeface="Calibri"/>
                <a:ea typeface="Calibri"/>
                <a:cs typeface="Calibri"/>
                <a:sym typeface="Calibri"/>
              </a:rPr>
              <a:t>¿Qué tal la historia de la bolsa plástica? (¿Dónde comenzaría/terminaría? </a:t>
            </a:r>
          </a:p>
          <a:p>
            <a:pPr marL="158750" lvl="0" indent="0" algn="l" rtl="0">
              <a:spcBef>
                <a:spcPts val="0"/>
              </a:spcBef>
              <a:spcAft>
                <a:spcPts val="0"/>
              </a:spcAft>
              <a:buClr>
                <a:schemeClr val="dk1"/>
              </a:buClr>
              <a:buSzPts val="1100"/>
              <a:buFont typeface="Calibri"/>
              <a:buNone/>
            </a:pPr>
            <a:r>
              <a:rPr lang="es-US" dirty="0">
                <a:solidFill>
                  <a:schemeClr val="dk1"/>
                </a:solidFill>
                <a:latin typeface="Calibri"/>
                <a:ea typeface="Calibri"/>
                <a:cs typeface="Calibri"/>
                <a:sym typeface="Calibri"/>
              </a:rPr>
              <a:t>	o ¿Cómo podrían contar esta historia sin palabras?</a:t>
            </a:r>
          </a:p>
          <a:p>
            <a:pPr marL="457200" lvl="0" indent="-298450" algn="l" rtl="0">
              <a:spcBef>
                <a:spcPts val="0"/>
              </a:spcBef>
              <a:spcAft>
                <a:spcPts val="0"/>
              </a:spcAft>
              <a:buClr>
                <a:schemeClr val="dk1"/>
              </a:buClr>
              <a:buSzPts val="1100"/>
              <a:buFont typeface="Calibri"/>
              <a:buChar char="●"/>
            </a:pPr>
            <a:r>
              <a:rPr lang="es-US" dirty="0">
                <a:solidFill>
                  <a:schemeClr val="dk1"/>
                </a:solidFill>
                <a:latin typeface="Calibri"/>
                <a:ea typeface="Calibri"/>
                <a:cs typeface="Calibri"/>
                <a:sym typeface="Calibri"/>
              </a:rPr>
              <a:t>¿A quién se le haría fácil encontrar y comprar una cuchara de metal? ¿A quién no? </a:t>
            </a:r>
          </a:p>
          <a:p>
            <a:pPr marL="457200" lvl="0" indent="-298450" algn="l" rtl="0">
              <a:spcBef>
                <a:spcPts val="0"/>
              </a:spcBef>
              <a:spcAft>
                <a:spcPts val="0"/>
              </a:spcAft>
              <a:buClr>
                <a:schemeClr val="dk1"/>
              </a:buClr>
              <a:buSzPts val="1100"/>
              <a:buFont typeface="Calibri"/>
              <a:buChar char="●"/>
            </a:pPr>
            <a:r>
              <a:rPr lang="es-US" dirty="0">
                <a:solidFill>
                  <a:schemeClr val="dk1"/>
                </a:solidFill>
                <a:latin typeface="Calibri"/>
                <a:ea typeface="Calibri"/>
                <a:cs typeface="Calibri"/>
                <a:sym typeface="Calibri"/>
              </a:rPr>
              <a:t>¿Por qué tendrías que depender más de los plásticos de uso singular? </a:t>
            </a:r>
          </a:p>
          <a:p>
            <a:pPr marL="0" lvl="0" indent="0" algn="l" rtl="0">
              <a:spcBef>
                <a:spcPts val="0"/>
              </a:spcBef>
              <a:spcAft>
                <a:spcPts val="0"/>
              </a:spcAft>
              <a:buNone/>
            </a:pPr>
            <a:endParaRPr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dirty="0">
                <a:solidFill>
                  <a:schemeClr val="dk1"/>
                </a:solidFill>
                <a:latin typeface="Calibri"/>
                <a:ea typeface="Calibri"/>
                <a:cs typeface="Calibri"/>
                <a:sym typeface="Calibri"/>
              </a:rPr>
              <a:t>* </a:t>
            </a:r>
            <a:r>
              <a:rPr lang="es-US" dirty="0">
                <a:solidFill>
                  <a:schemeClr val="dk1"/>
                </a:solidFill>
                <a:latin typeface="Calibri"/>
                <a:ea typeface="Calibri"/>
                <a:cs typeface="Calibri"/>
                <a:sym typeface="Calibri"/>
              </a:rPr>
              <a:t>Extensión adicional </a:t>
            </a:r>
            <a:r>
              <a:rPr lang="en" dirty="0">
                <a:solidFill>
                  <a:schemeClr val="dk1"/>
                </a:solidFill>
                <a:latin typeface="Calibri"/>
                <a:ea typeface="Calibri"/>
                <a:cs typeface="Calibri"/>
                <a:sym typeface="Calibri"/>
              </a:rPr>
              <a:t>: </a:t>
            </a:r>
            <a:r>
              <a:rPr lang="en" b="1" i="1" dirty="0">
                <a:solidFill>
                  <a:srgbClr val="1155CC"/>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What Really Happens to the Plastic You Throw Away</a:t>
            </a:r>
            <a:endParaRPr b="1" i="1" dirty="0">
              <a:solidFill>
                <a:srgbClr val="1155CC"/>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dirty="0">
                <a:solidFill>
                  <a:schemeClr val="dk1"/>
                </a:solidFill>
                <a:latin typeface="Calibri"/>
                <a:ea typeface="Calibri"/>
                <a:cs typeface="Calibri"/>
                <a:sym typeface="Calibri"/>
              </a:rPr>
              <a:t>* </a:t>
            </a:r>
            <a:r>
              <a:rPr lang="es-US" dirty="0">
                <a:solidFill>
                  <a:schemeClr val="dk1"/>
                </a:solidFill>
                <a:latin typeface="Calibri"/>
                <a:ea typeface="Calibri"/>
                <a:cs typeface="Calibri"/>
                <a:sym typeface="Calibri"/>
              </a:rPr>
              <a:t>Extensión adicional </a:t>
            </a:r>
            <a:r>
              <a:rPr lang="en" dirty="0">
                <a:solidFill>
                  <a:schemeClr val="dk1"/>
                </a:solidFill>
                <a:latin typeface="Calibri"/>
                <a:ea typeface="Calibri"/>
                <a:cs typeface="Calibri"/>
                <a:sym typeface="Calibri"/>
              </a:rPr>
              <a:t>: </a:t>
            </a:r>
            <a:r>
              <a:rPr lang="en" b="1" i="1" dirty="0">
                <a:solidFill>
                  <a:srgbClr val="1155CC"/>
                </a:solidFill>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Where Your Recycled Plastic Ends Up</a:t>
            </a:r>
            <a:r>
              <a:rPr lang="en" i="1" dirty="0">
                <a:solidFill>
                  <a:srgbClr val="1155CC"/>
                </a:solidFill>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 dirty="0">
                <a:solidFill>
                  <a:schemeClr val="dk1"/>
                </a:solidFill>
                <a:latin typeface="Calibri"/>
                <a:ea typeface="Calibri"/>
                <a:cs typeface="Calibri"/>
                <a:sym typeface="Calibri"/>
              </a:rPr>
              <a:t>(de la pelicula, </a:t>
            </a:r>
            <a:r>
              <a:rPr lang="en" i="1" dirty="0">
                <a:solidFill>
                  <a:schemeClr val="dk1"/>
                </a:solidFill>
                <a:latin typeface="Calibri"/>
                <a:ea typeface="Calibri"/>
                <a:cs typeface="Calibri"/>
                <a:sym typeface="Calibri"/>
              </a:rPr>
              <a:t>The Story of Plastic</a:t>
            </a:r>
            <a:r>
              <a:rPr lang="en" dirty="0">
                <a:solidFill>
                  <a:schemeClr val="dk1"/>
                </a:solidFill>
                <a:latin typeface="Calibri"/>
                <a:ea typeface="Calibri"/>
                <a:cs typeface="Calibri"/>
                <a:sym typeface="Calibri"/>
              </a:rPr>
              <a:t>)</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add0ebe2b0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add0ebe2b0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add0ebe2b0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add0ebe2b0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US" dirty="0">
                <a:solidFill>
                  <a:srgbClr val="030303"/>
                </a:solidFill>
                <a:highlight>
                  <a:srgbClr val="F9F9F9"/>
                </a:highlight>
                <a:latin typeface="Calibri"/>
                <a:ea typeface="Calibri"/>
                <a:cs typeface="Calibri"/>
                <a:sym typeface="Calibri"/>
              </a:rPr>
              <a:t>Se entiende y reconoce, cada vez más, que la polución y el cambio climático afectan negativamente la salud y la calidad de vida de las personas alrededor del mundo. Pero lo que no es discutido, o aclarado, tan frecuentemente es cuáles son las personas y comunidades más expuestas e impactadas, y por qué. </a:t>
            </a:r>
          </a:p>
          <a:p>
            <a:pPr marL="0" lvl="0" indent="0" algn="l" rtl="0">
              <a:spcBef>
                <a:spcPts val="0"/>
              </a:spcBef>
              <a:spcAft>
                <a:spcPts val="0"/>
              </a:spcAft>
              <a:buClr>
                <a:schemeClr val="dk1"/>
              </a:buClr>
              <a:buSzPts val="1100"/>
              <a:buFont typeface="Arial"/>
              <a:buNone/>
            </a:pPr>
            <a:endParaRPr lang="es-US" dirty="0">
              <a:solidFill>
                <a:srgbClr val="030303"/>
              </a:solidFill>
              <a:highlight>
                <a:srgbClr val="F9F9F9"/>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s-US" dirty="0">
                <a:solidFill>
                  <a:schemeClr val="dk1"/>
                </a:solidFill>
                <a:highlight>
                  <a:srgbClr val="F9F9F9"/>
                </a:highlight>
                <a:latin typeface="Calibri"/>
                <a:ea typeface="Calibri"/>
                <a:cs typeface="Calibri"/>
                <a:sym typeface="Calibri"/>
              </a:rPr>
              <a:t>•¿Cómo te hizo sentir este video? </a:t>
            </a:r>
          </a:p>
          <a:p>
            <a:pPr marL="0" lvl="0" indent="0" algn="l" rtl="0">
              <a:spcBef>
                <a:spcPts val="0"/>
              </a:spcBef>
              <a:spcAft>
                <a:spcPts val="0"/>
              </a:spcAft>
              <a:buClr>
                <a:schemeClr val="dk1"/>
              </a:buClr>
              <a:buSzPts val="1100"/>
              <a:buFont typeface="Arial"/>
              <a:buNone/>
            </a:pPr>
            <a:r>
              <a:rPr lang="es-US" dirty="0">
                <a:solidFill>
                  <a:schemeClr val="dk1"/>
                </a:solidFill>
                <a:highlight>
                  <a:srgbClr val="F9F9F9"/>
                </a:highlight>
                <a:latin typeface="Calibri"/>
                <a:ea typeface="Calibri"/>
                <a:cs typeface="Calibri"/>
                <a:sym typeface="Calibri"/>
              </a:rPr>
              <a:t>•¿Qué información se quedó contigo, si alguna? ¿O fue algo diferente lo que más te afectó?</a:t>
            </a:r>
          </a:p>
          <a:p>
            <a:pPr marL="0" lvl="0" indent="0" algn="l" rtl="0">
              <a:spcBef>
                <a:spcPts val="0"/>
              </a:spcBef>
              <a:spcAft>
                <a:spcPts val="0"/>
              </a:spcAft>
              <a:buClr>
                <a:schemeClr val="dk1"/>
              </a:buClr>
              <a:buSzPts val="1100"/>
              <a:buFont typeface="Arial"/>
              <a:buNone/>
            </a:pPr>
            <a:r>
              <a:rPr lang="es-US" dirty="0">
                <a:solidFill>
                  <a:schemeClr val="dk1"/>
                </a:solidFill>
                <a:highlight>
                  <a:srgbClr val="F9F9F9"/>
                </a:highlight>
                <a:latin typeface="Calibri"/>
                <a:ea typeface="Calibri"/>
                <a:cs typeface="Calibri"/>
                <a:sym typeface="Calibri"/>
              </a:rPr>
              <a:t>•¿Qué preguntas te deja la película? </a:t>
            </a:r>
          </a:p>
          <a:p>
            <a:pPr marL="0" lvl="0" indent="0" algn="l" rtl="0">
              <a:spcBef>
                <a:spcPts val="0"/>
              </a:spcBef>
              <a:spcAft>
                <a:spcPts val="0"/>
              </a:spcAft>
              <a:buClr>
                <a:schemeClr val="dk1"/>
              </a:buClr>
              <a:buSzPts val="1100"/>
              <a:buFont typeface="Arial"/>
              <a:buNone/>
            </a:pPr>
            <a:r>
              <a:rPr lang="es-US" dirty="0">
                <a:solidFill>
                  <a:schemeClr val="dk1"/>
                </a:solidFill>
                <a:highlight>
                  <a:srgbClr val="F9F9F9"/>
                </a:highlight>
                <a:latin typeface="Calibri"/>
                <a:ea typeface="Calibri"/>
                <a:cs typeface="Calibri"/>
                <a:sym typeface="Calibri"/>
              </a:rPr>
              <a:t>•¿Has oído los términos “impacto diferencial” o “comunidades al frente”? </a:t>
            </a:r>
          </a:p>
          <a:p>
            <a:pPr marL="0" lvl="0" indent="0" algn="l" rtl="0">
              <a:spcBef>
                <a:spcPts val="0"/>
              </a:spcBef>
              <a:spcAft>
                <a:spcPts val="0"/>
              </a:spcAft>
              <a:buClr>
                <a:schemeClr val="dk1"/>
              </a:buClr>
              <a:buSzPts val="1100"/>
              <a:buFont typeface="Arial"/>
              <a:buNone/>
            </a:pPr>
            <a:r>
              <a:rPr lang="es-US" dirty="0">
                <a:solidFill>
                  <a:schemeClr val="dk1"/>
                </a:solidFill>
                <a:highlight>
                  <a:srgbClr val="F9F9F9"/>
                </a:highlight>
                <a:latin typeface="Calibri"/>
                <a:ea typeface="Calibri"/>
                <a:cs typeface="Calibri"/>
                <a:sym typeface="Calibri"/>
              </a:rPr>
              <a:t>	o ¿Cuáles, según tú, son algunas de las razones subyacentes que crean la diferencia en impacto? </a:t>
            </a:r>
          </a:p>
          <a:p>
            <a:pPr marL="0" lvl="0" indent="0" algn="l" rtl="0">
              <a:spcBef>
                <a:spcPts val="0"/>
              </a:spcBef>
              <a:spcAft>
                <a:spcPts val="0"/>
              </a:spcAft>
              <a:buClr>
                <a:schemeClr val="dk1"/>
              </a:buClr>
              <a:buSzPts val="1100"/>
              <a:buFont typeface="Arial"/>
              <a:buNone/>
            </a:pPr>
            <a:r>
              <a:rPr lang="es-US" dirty="0">
                <a:solidFill>
                  <a:schemeClr val="dk1"/>
                </a:solidFill>
                <a:highlight>
                  <a:srgbClr val="F9F9F9"/>
                </a:highlight>
                <a:latin typeface="Calibri"/>
                <a:ea typeface="Calibri"/>
                <a:cs typeface="Calibri"/>
                <a:sym typeface="Calibri"/>
              </a:rPr>
              <a:t>•¿Cómo puede cambiar el pensar en “impacto diferencial” nuestra manera de hablar, investigar y crear soluciones?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vimeo.com/manage/videos/583577838"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happeningthemovie.com" TargetMode="Externa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jpg"/><Relationship Id="rId7" Type="http://schemas.openxmlformats.org/officeDocument/2006/relationships/hyperlink" Target="https://www.dropbox.com/s/blrw5b63sz037nf/Intro_Sequence_01_VIMEO.mov?dl=0"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hyperlink" Target="https://vimeo.com/11153945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youtu.be/fHztd6k5ZXY"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youtu.be/vXLTi5n3p14?t=867"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youtu.be/dREtXUij6_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52400" y="1971575"/>
            <a:ext cx="8839201" cy="960421"/>
          </a:xfrm>
          <a:prstGeom prst="rect">
            <a:avLst/>
          </a:prstGeom>
          <a:noFill/>
          <a:ln>
            <a:noFill/>
          </a:ln>
        </p:spPr>
      </p:pic>
      <p:pic>
        <p:nvPicPr>
          <p:cNvPr id="55" name="Google Shape;55;p13"/>
          <p:cNvPicPr preferRelativeResize="0"/>
          <p:nvPr/>
        </p:nvPicPr>
        <p:blipFill>
          <a:blip r:embed="rId3">
            <a:alphaModFix/>
          </a:blip>
          <a:stretch>
            <a:fillRect/>
          </a:stretch>
        </p:blipFill>
        <p:spPr>
          <a:xfrm>
            <a:off x="152400" y="1971575"/>
            <a:ext cx="8839201" cy="9604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4"/>
        <p:cNvGrpSpPr/>
        <p:nvPr/>
      </p:nvGrpSpPr>
      <p:grpSpPr>
        <a:xfrm>
          <a:off x="0" y="0"/>
          <a:ext cx="0" cy="0"/>
          <a:chOff x="0" y="0"/>
          <a:chExt cx="0" cy="0"/>
        </a:xfrm>
      </p:grpSpPr>
      <p:pic>
        <p:nvPicPr>
          <p:cNvPr id="115" name="Google Shape;115;p22"/>
          <p:cNvPicPr preferRelativeResize="0"/>
          <p:nvPr/>
        </p:nvPicPr>
        <p:blipFill>
          <a:blip r:embed="rId3">
            <a:alphaModFix/>
          </a:blip>
          <a:stretch>
            <a:fillRect/>
          </a:stretch>
        </p:blipFill>
        <p:spPr>
          <a:xfrm>
            <a:off x="-3" y="-540950"/>
            <a:ext cx="9144003" cy="6095163"/>
          </a:xfrm>
          <a:prstGeom prst="rect">
            <a:avLst/>
          </a:prstGeom>
          <a:noFill/>
          <a:ln>
            <a:noFill/>
          </a:ln>
        </p:spPr>
      </p:pic>
      <p:sp>
        <p:nvSpPr>
          <p:cNvPr id="116" name="Google Shape;116;p22"/>
          <p:cNvSpPr txBox="1"/>
          <p:nvPr/>
        </p:nvSpPr>
        <p:spPr>
          <a:xfrm>
            <a:off x="1674175" y="4361850"/>
            <a:ext cx="6765490" cy="76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US" sz="1800" dirty="0">
                <a:solidFill>
                  <a:srgbClr val="FFFFFF"/>
                </a:solidFill>
                <a:latin typeface="Proxima Nova"/>
                <a:ea typeface="Proxima Nova"/>
                <a:cs typeface="Proxima Nova"/>
                <a:sym typeface="Proxima Nova"/>
              </a:rPr>
              <a:t>¿Qué soluciones existen? </a:t>
            </a:r>
          </a:p>
          <a:p>
            <a:pPr marL="0" lvl="0" indent="0" algn="l" rtl="0">
              <a:spcBef>
                <a:spcPts val="0"/>
              </a:spcBef>
              <a:spcAft>
                <a:spcPts val="0"/>
              </a:spcAft>
              <a:buNone/>
            </a:pPr>
            <a:r>
              <a:rPr lang="es-US" sz="1800" dirty="0">
                <a:solidFill>
                  <a:srgbClr val="FFFFFF"/>
                </a:solidFill>
                <a:latin typeface="Proxima Nova"/>
                <a:ea typeface="Proxima Nova"/>
                <a:cs typeface="Proxima Nova"/>
                <a:sym typeface="Proxima Nova"/>
              </a:rPr>
              <a:t>¿Cuáles protegen y apoyan a todas las personas y comunidades? </a:t>
            </a:r>
            <a:endParaRPr sz="1600" dirty="0">
              <a:solidFill>
                <a:srgbClr val="FFFFFF"/>
              </a:solidFill>
              <a:latin typeface="Proxima Nova"/>
              <a:ea typeface="Proxima Nova"/>
              <a:cs typeface="Proxima Nova"/>
              <a:sym typeface="Proxima Nov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20"/>
        <p:cNvGrpSpPr/>
        <p:nvPr/>
      </p:nvGrpSpPr>
      <p:grpSpPr>
        <a:xfrm>
          <a:off x="0" y="0"/>
          <a:ext cx="0" cy="0"/>
          <a:chOff x="0" y="0"/>
          <a:chExt cx="0" cy="0"/>
        </a:xfrm>
      </p:grpSpPr>
      <p:pic>
        <p:nvPicPr>
          <p:cNvPr id="121" name="Google Shape;121;p23"/>
          <p:cNvPicPr preferRelativeResize="0"/>
          <p:nvPr/>
        </p:nvPicPr>
        <p:blipFill>
          <a:blip r:embed="rId3">
            <a:alphaModFix/>
          </a:blip>
          <a:stretch>
            <a:fillRect/>
          </a:stretch>
        </p:blipFill>
        <p:spPr>
          <a:xfrm>
            <a:off x="4202183" y="2769797"/>
            <a:ext cx="4454800" cy="649810"/>
          </a:xfrm>
          <a:prstGeom prst="rect">
            <a:avLst/>
          </a:prstGeom>
          <a:noFill/>
          <a:ln>
            <a:noFill/>
          </a:ln>
        </p:spPr>
      </p:pic>
      <p:pic>
        <p:nvPicPr>
          <p:cNvPr id="122" name="Google Shape;122;p23"/>
          <p:cNvPicPr preferRelativeResize="0"/>
          <p:nvPr/>
        </p:nvPicPr>
        <p:blipFill>
          <a:blip r:embed="rId4">
            <a:alphaModFix/>
          </a:blip>
          <a:stretch>
            <a:fillRect/>
          </a:stretch>
        </p:blipFill>
        <p:spPr>
          <a:xfrm>
            <a:off x="304800" y="152400"/>
            <a:ext cx="3143499" cy="4191332"/>
          </a:xfrm>
          <a:prstGeom prst="rect">
            <a:avLst/>
          </a:prstGeom>
          <a:noFill/>
          <a:ln>
            <a:noFill/>
          </a:ln>
        </p:spPr>
      </p:pic>
      <p:pic>
        <p:nvPicPr>
          <p:cNvPr id="123" name="Google Shape;123;p23">
            <a:hlinkClick r:id="rId5"/>
          </p:cNvPr>
          <p:cNvPicPr preferRelativeResize="0"/>
          <p:nvPr/>
        </p:nvPicPr>
        <p:blipFill>
          <a:blip r:embed="rId6">
            <a:alphaModFix/>
          </a:blip>
          <a:stretch>
            <a:fillRect/>
          </a:stretch>
        </p:blipFill>
        <p:spPr>
          <a:xfrm>
            <a:off x="5631251" y="3667539"/>
            <a:ext cx="928576" cy="868337"/>
          </a:xfrm>
          <a:prstGeom prst="rect">
            <a:avLst/>
          </a:prstGeom>
          <a:noFill/>
          <a:ln>
            <a:noFill/>
          </a:ln>
          <a:effectLst>
            <a:outerShdw blurRad="57150" dist="19050" dir="5400000" algn="bl" rotWithShape="0">
              <a:srgbClr val="000000">
                <a:alpha val="50000"/>
              </a:srgbClr>
            </a:outerShdw>
          </a:effectLst>
        </p:spPr>
      </p:pic>
      <p:pic>
        <p:nvPicPr>
          <p:cNvPr id="5" name="Google Shape;123;p23">
            <a:hlinkClick r:id="rId7"/>
            <a:extLst>
              <a:ext uri="{FF2B5EF4-FFF2-40B4-BE49-F238E27FC236}">
                <a16:creationId xmlns:a16="http://schemas.microsoft.com/office/drawing/2014/main" id="{38C8C5A5-9A57-284F-B7D4-D8CE6B4DF680}"/>
              </a:ext>
            </a:extLst>
          </p:cNvPr>
          <p:cNvPicPr preferRelativeResize="0"/>
          <p:nvPr/>
        </p:nvPicPr>
        <p:blipFill>
          <a:blip r:embed="rId6">
            <a:alphaModFix/>
          </a:blip>
          <a:stretch>
            <a:fillRect/>
          </a:stretch>
        </p:blipFill>
        <p:spPr>
          <a:xfrm>
            <a:off x="4302721" y="670970"/>
            <a:ext cx="928576" cy="868337"/>
          </a:xfrm>
          <a:prstGeom prst="rect">
            <a:avLst/>
          </a:prstGeom>
          <a:noFill/>
          <a:ln>
            <a:noFill/>
          </a:ln>
          <a:effectLst>
            <a:outerShdw blurRad="57150" dist="19050" dir="5400000" algn="bl" rotWithShape="0">
              <a:srgbClr val="000000">
                <a:alpha val="50000"/>
              </a:srgbClr>
            </a:outerShdw>
          </a:effectLst>
        </p:spPr>
      </p:pic>
      <p:sp>
        <p:nvSpPr>
          <p:cNvPr id="2" name="TextBox 1">
            <a:extLst>
              <a:ext uri="{FF2B5EF4-FFF2-40B4-BE49-F238E27FC236}">
                <a16:creationId xmlns:a16="http://schemas.microsoft.com/office/drawing/2014/main" id="{42789058-6A0D-3547-A4F7-82D0CED71B89}"/>
              </a:ext>
            </a:extLst>
          </p:cNvPr>
          <p:cNvSpPr txBox="1"/>
          <p:nvPr/>
        </p:nvSpPr>
        <p:spPr>
          <a:xfrm>
            <a:off x="5631251" y="566530"/>
            <a:ext cx="3423297" cy="1077218"/>
          </a:xfrm>
          <a:prstGeom prst="rect">
            <a:avLst/>
          </a:prstGeom>
          <a:noFill/>
        </p:spPr>
        <p:txBody>
          <a:bodyPr wrap="square" rtlCol="0">
            <a:spAutoFit/>
          </a:bodyPr>
          <a:lstStyle/>
          <a:p>
            <a:r>
              <a:rPr lang="en-US" sz="3200" b="1" dirty="0">
                <a:solidFill>
                  <a:schemeClr val="bg1"/>
                </a:solidFill>
              </a:rPr>
              <a:t>Community Power Arizona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27"/>
        <p:cNvGrpSpPr/>
        <p:nvPr/>
      </p:nvGrpSpPr>
      <p:grpSpPr>
        <a:xfrm>
          <a:off x="0" y="0"/>
          <a:ext cx="0" cy="0"/>
          <a:chOff x="0" y="0"/>
          <a:chExt cx="0" cy="0"/>
        </a:xfrm>
      </p:grpSpPr>
      <p:pic>
        <p:nvPicPr>
          <p:cNvPr id="128" name="Google Shape;128;p24"/>
          <p:cNvPicPr preferRelativeResize="0"/>
          <p:nvPr/>
        </p:nvPicPr>
        <p:blipFill>
          <a:blip r:embed="rId3">
            <a:alphaModFix amt="40000"/>
          </a:blip>
          <a:stretch>
            <a:fillRect/>
          </a:stretch>
        </p:blipFill>
        <p:spPr>
          <a:xfrm>
            <a:off x="-73100" y="-1043275"/>
            <a:ext cx="9330298" cy="6220771"/>
          </a:xfrm>
          <a:prstGeom prst="rect">
            <a:avLst/>
          </a:prstGeom>
          <a:noFill/>
          <a:ln>
            <a:noFill/>
          </a:ln>
        </p:spPr>
      </p:pic>
      <p:pic>
        <p:nvPicPr>
          <p:cNvPr id="129" name="Google Shape;129;p24"/>
          <p:cNvPicPr preferRelativeResize="0"/>
          <p:nvPr/>
        </p:nvPicPr>
        <p:blipFill>
          <a:blip r:embed="rId4">
            <a:alphaModFix/>
          </a:blip>
          <a:stretch>
            <a:fillRect/>
          </a:stretch>
        </p:blipFill>
        <p:spPr>
          <a:xfrm>
            <a:off x="5683100" y="3797063"/>
            <a:ext cx="841625" cy="841625"/>
          </a:xfrm>
          <a:prstGeom prst="rect">
            <a:avLst/>
          </a:prstGeom>
          <a:noFill/>
          <a:ln>
            <a:noFill/>
          </a:ln>
        </p:spPr>
      </p:pic>
      <p:pic>
        <p:nvPicPr>
          <p:cNvPr id="130" name="Google Shape;130;p24"/>
          <p:cNvPicPr preferRelativeResize="0"/>
          <p:nvPr/>
        </p:nvPicPr>
        <p:blipFill>
          <a:blip r:embed="rId5">
            <a:alphaModFix/>
          </a:blip>
          <a:stretch>
            <a:fillRect/>
          </a:stretch>
        </p:blipFill>
        <p:spPr>
          <a:xfrm>
            <a:off x="6686550" y="3799449"/>
            <a:ext cx="841625" cy="836838"/>
          </a:xfrm>
          <a:prstGeom prst="rect">
            <a:avLst/>
          </a:prstGeom>
          <a:noFill/>
          <a:ln>
            <a:noFill/>
          </a:ln>
        </p:spPr>
      </p:pic>
      <p:sp>
        <p:nvSpPr>
          <p:cNvPr id="131" name="Google Shape;131;p24"/>
          <p:cNvSpPr txBox="1"/>
          <p:nvPr/>
        </p:nvSpPr>
        <p:spPr>
          <a:xfrm>
            <a:off x="430375" y="2860917"/>
            <a:ext cx="5563800" cy="1373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300" b="1" dirty="0">
                <a:solidFill>
                  <a:srgbClr val="FFFFFF"/>
                </a:solidFill>
                <a:latin typeface="Proxima Nova"/>
                <a:ea typeface="Proxima Nova"/>
                <a:cs typeface="Proxima Nova"/>
                <a:sym typeface="Proxima Nova"/>
              </a:rPr>
              <a:t>reto:</a:t>
            </a:r>
            <a:endParaRPr sz="2300" b="1" dirty="0">
              <a:solidFill>
                <a:srgbClr val="FFFFFF"/>
              </a:solidFill>
              <a:latin typeface="Proxima Nova"/>
              <a:ea typeface="Proxima Nova"/>
              <a:cs typeface="Proxima Nova"/>
              <a:sym typeface="Proxima Nova"/>
            </a:endParaRPr>
          </a:p>
          <a:p>
            <a:pPr marL="0" lvl="0" indent="0" algn="l" rtl="0">
              <a:lnSpc>
                <a:spcPct val="115000"/>
              </a:lnSpc>
              <a:spcBef>
                <a:spcPts val="0"/>
              </a:spcBef>
              <a:spcAft>
                <a:spcPts val="0"/>
              </a:spcAft>
              <a:buNone/>
            </a:pPr>
            <a:r>
              <a:rPr lang="en-US" sz="2300" b="1" dirty="0" err="1">
                <a:solidFill>
                  <a:srgbClr val="FFFFFF"/>
                </a:solidFill>
                <a:latin typeface="Proxima Nova"/>
                <a:ea typeface="Proxima Nova"/>
                <a:cs typeface="Proxima Nova"/>
                <a:sym typeface="Proxima Nova"/>
              </a:rPr>
              <a:t>Comunicación</a:t>
            </a:r>
            <a:r>
              <a:rPr lang="en-US" sz="2300" b="1" dirty="0">
                <a:solidFill>
                  <a:srgbClr val="FFFFFF"/>
                </a:solidFill>
                <a:latin typeface="Proxima Nova"/>
                <a:ea typeface="Proxima Nova"/>
                <a:cs typeface="Proxima Nova"/>
                <a:sym typeface="Proxima Nova"/>
              </a:rPr>
              <a:t> Visual</a:t>
            </a:r>
            <a:endParaRPr sz="2300" b="1" dirty="0">
              <a:solidFill>
                <a:srgbClr val="FFFFFF"/>
              </a:solidFill>
              <a:latin typeface="Proxima Nova"/>
              <a:ea typeface="Proxima Nova"/>
              <a:cs typeface="Proxima Nova"/>
              <a:sym typeface="Proxima Nova"/>
            </a:endParaRPr>
          </a:p>
          <a:p>
            <a:pPr marL="0" lvl="0" indent="0" algn="l" rtl="0">
              <a:spcBef>
                <a:spcPts val="0"/>
              </a:spcBef>
              <a:spcAft>
                <a:spcPts val="0"/>
              </a:spcAft>
              <a:buClr>
                <a:schemeClr val="dk1"/>
              </a:buClr>
              <a:buSzPts val="1100"/>
              <a:buFont typeface="Arial"/>
              <a:buNone/>
            </a:pPr>
            <a:r>
              <a:rPr lang="en" sz="2300" dirty="0">
                <a:solidFill>
                  <a:srgbClr val="FFFFFF"/>
                </a:solidFill>
                <a:latin typeface="Proxima Nova"/>
                <a:ea typeface="Proxima Nova"/>
                <a:cs typeface="Proxima Nova"/>
                <a:sym typeface="Proxima Nova"/>
              </a:rPr>
              <a:t> </a:t>
            </a:r>
            <a:endParaRPr sz="2300" dirty="0">
              <a:solidFill>
                <a:srgbClr val="FFFFFF"/>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2300" b="1" dirty="0">
              <a:solidFill>
                <a:srgbClr val="FFFFFF"/>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2300" b="1" dirty="0">
              <a:solidFill>
                <a:srgbClr val="FFFFFF"/>
              </a:solidFill>
              <a:latin typeface="Proxima Nova"/>
              <a:ea typeface="Proxima Nova"/>
              <a:cs typeface="Proxima Nova"/>
              <a:sym typeface="Proxima Nova"/>
            </a:endParaRPr>
          </a:p>
        </p:txBody>
      </p:sp>
      <p:pic>
        <p:nvPicPr>
          <p:cNvPr id="132" name="Google Shape;132;p24"/>
          <p:cNvPicPr preferRelativeResize="0"/>
          <p:nvPr/>
        </p:nvPicPr>
        <p:blipFill>
          <a:blip r:embed="rId6">
            <a:alphaModFix/>
          </a:blip>
          <a:stretch>
            <a:fillRect/>
          </a:stretch>
        </p:blipFill>
        <p:spPr>
          <a:xfrm>
            <a:off x="5428575" y="3065325"/>
            <a:ext cx="2686052" cy="291850"/>
          </a:xfrm>
          <a:prstGeom prst="rect">
            <a:avLst/>
          </a:prstGeom>
          <a:noFill/>
          <a:ln>
            <a:noFill/>
          </a:ln>
        </p:spPr>
      </p:pic>
      <p:pic>
        <p:nvPicPr>
          <p:cNvPr id="7" name="Google Shape;123;p23">
            <a:hlinkClick r:id="rId7"/>
            <a:extLst>
              <a:ext uri="{FF2B5EF4-FFF2-40B4-BE49-F238E27FC236}">
                <a16:creationId xmlns:a16="http://schemas.microsoft.com/office/drawing/2014/main" id="{E3440E69-A433-3942-AD9A-AFD25F3EC4F9}"/>
              </a:ext>
            </a:extLst>
          </p:cNvPr>
          <p:cNvPicPr preferRelativeResize="0"/>
          <p:nvPr/>
        </p:nvPicPr>
        <p:blipFill>
          <a:blip r:embed="rId8">
            <a:alphaModFix/>
          </a:blip>
          <a:stretch>
            <a:fillRect/>
          </a:stretch>
        </p:blipFill>
        <p:spPr>
          <a:xfrm>
            <a:off x="3783974" y="2777081"/>
            <a:ext cx="928576" cy="868337"/>
          </a:xfrm>
          <a:prstGeom prst="rect">
            <a:avLst/>
          </a:prstGeom>
          <a:noFill/>
          <a:ln>
            <a:noFill/>
          </a:ln>
          <a:effectLst>
            <a:outerShdw blurRad="57150" dist="19050" dir="5400000" algn="bl" rotWithShape="0">
              <a:srgbClr val="000000">
                <a:alpha val="50000"/>
              </a:srgbClr>
            </a:outerShdw>
          </a:effectLst>
        </p:spPr>
      </p:pic>
      <p:pic>
        <p:nvPicPr>
          <p:cNvPr id="8" name="Google Shape;123;p23">
            <a:hlinkClick r:id="rId9"/>
            <a:extLst>
              <a:ext uri="{FF2B5EF4-FFF2-40B4-BE49-F238E27FC236}">
                <a16:creationId xmlns:a16="http://schemas.microsoft.com/office/drawing/2014/main" id="{B4203C39-60D2-6A4B-B054-7A2A6BDA4B07}"/>
              </a:ext>
            </a:extLst>
          </p:cNvPr>
          <p:cNvPicPr preferRelativeResize="0"/>
          <p:nvPr/>
        </p:nvPicPr>
        <p:blipFill>
          <a:blip r:embed="rId8">
            <a:alphaModFix/>
          </a:blip>
          <a:stretch>
            <a:fillRect/>
          </a:stretch>
        </p:blipFill>
        <p:spPr>
          <a:xfrm>
            <a:off x="3834549" y="3781633"/>
            <a:ext cx="928576" cy="868337"/>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76631" y="-992025"/>
            <a:ext cx="9220635" cy="6135528"/>
          </a:xfrm>
          <a:prstGeom prst="rect">
            <a:avLst/>
          </a:prstGeom>
          <a:noFill/>
          <a:ln>
            <a:noFill/>
          </a:ln>
        </p:spPr>
      </p:pic>
      <p:sp>
        <p:nvSpPr>
          <p:cNvPr id="61" name="Google Shape;61;p14"/>
          <p:cNvSpPr txBox="1"/>
          <p:nvPr/>
        </p:nvSpPr>
        <p:spPr>
          <a:xfrm>
            <a:off x="3110250" y="1459025"/>
            <a:ext cx="2923500" cy="777300"/>
          </a:xfrm>
          <a:prstGeom prst="rect">
            <a:avLst/>
          </a:prstGeom>
          <a:noFill/>
          <a:ln>
            <a:noFill/>
          </a:ln>
          <a:effectLst>
            <a:outerShdw blurRad="85725"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s-US" sz="2500" dirty="0">
                <a:solidFill>
                  <a:srgbClr val="EFEFEF"/>
                </a:solidFill>
                <a:latin typeface="Proxima Nova"/>
                <a:ea typeface="Proxima Nova"/>
                <a:cs typeface="Proxima Nova"/>
                <a:sym typeface="Proxima Nova"/>
              </a:rPr>
              <a:t>capítulo </a:t>
            </a:r>
            <a:r>
              <a:rPr lang="en" sz="2500" dirty="0">
                <a:solidFill>
                  <a:srgbClr val="EFEFEF"/>
                </a:solidFill>
                <a:latin typeface="Proxima Nova"/>
                <a:ea typeface="Proxima Nova"/>
                <a:cs typeface="Proxima Nova"/>
                <a:sym typeface="Proxima Nova"/>
              </a:rPr>
              <a:t>6</a:t>
            </a:r>
            <a:endParaRPr sz="2500" dirty="0">
              <a:solidFill>
                <a:srgbClr val="EFEFEF"/>
              </a:solidFill>
              <a:latin typeface="Proxima Nova"/>
              <a:ea typeface="Proxima Nova"/>
              <a:cs typeface="Proxima Nova"/>
              <a:sym typeface="Proxima Nova"/>
            </a:endParaRPr>
          </a:p>
        </p:txBody>
      </p:sp>
      <p:sp>
        <p:nvSpPr>
          <p:cNvPr id="62" name="Google Shape;62;p14"/>
          <p:cNvSpPr txBox="1"/>
          <p:nvPr/>
        </p:nvSpPr>
        <p:spPr>
          <a:xfrm>
            <a:off x="239975" y="2675625"/>
            <a:ext cx="8722500" cy="1097700"/>
          </a:xfrm>
          <a:prstGeom prst="rect">
            <a:avLst/>
          </a:prstGeom>
          <a:noFill/>
          <a:ln>
            <a:noFill/>
          </a:ln>
          <a:effectLst>
            <a:outerShdw blurRad="128588"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s-US" sz="2600" dirty="0">
                <a:solidFill>
                  <a:srgbClr val="EFEFEF"/>
                </a:solidFill>
              </a:rPr>
              <a:t>Energía</a:t>
            </a:r>
            <a:endParaRPr sz="2600" b="1" dirty="0">
              <a:solidFill>
                <a:srgbClr val="EFEFEF"/>
              </a:solidFill>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66"/>
        <p:cNvGrpSpPr/>
        <p:nvPr/>
      </p:nvGrpSpPr>
      <p:grpSpPr>
        <a:xfrm>
          <a:off x="0" y="0"/>
          <a:ext cx="0" cy="0"/>
          <a:chOff x="0" y="0"/>
          <a:chExt cx="0" cy="0"/>
        </a:xfrm>
      </p:grpSpPr>
      <p:pic>
        <p:nvPicPr>
          <p:cNvPr id="67" name="Google Shape;67;p15"/>
          <p:cNvPicPr preferRelativeResize="0"/>
          <p:nvPr/>
        </p:nvPicPr>
        <p:blipFill>
          <a:blip r:embed="rId3">
            <a:alphaModFix/>
          </a:blip>
          <a:stretch>
            <a:fillRect/>
          </a:stretch>
        </p:blipFill>
        <p:spPr>
          <a:xfrm>
            <a:off x="-167248" y="-93550"/>
            <a:ext cx="9311254" cy="5237050"/>
          </a:xfrm>
          <a:prstGeom prst="rect">
            <a:avLst/>
          </a:prstGeom>
          <a:noFill/>
          <a:ln>
            <a:noFill/>
          </a:ln>
        </p:spPr>
      </p:pic>
      <p:sp>
        <p:nvSpPr>
          <p:cNvPr id="68" name="Google Shape;68;p15"/>
          <p:cNvSpPr txBox="1"/>
          <p:nvPr/>
        </p:nvSpPr>
        <p:spPr>
          <a:xfrm>
            <a:off x="4740676" y="1473350"/>
            <a:ext cx="3916299" cy="67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US" sz="3400" dirty="0">
                <a:solidFill>
                  <a:srgbClr val="FFFFFF"/>
                </a:solidFill>
                <a:latin typeface="Proxima Nova"/>
                <a:ea typeface="Proxima Nova"/>
                <a:cs typeface="Proxima Nova"/>
                <a:sym typeface="Proxima Nova"/>
              </a:rPr>
              <a:t>¿Qué es la energía? </a:t>
            </a:r>
            <a:endParaRPr sz="3400" dirty="0">
              <a:solidFill>
                <a:srgbClr val="FFFFFF"/>
              </a:solidFill>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2"/>
        <p:cNvGrpSpPr/>
        <p:nvPr/>
      </p:nvGrpSpPr>
      <p:grpSpPr>
        <a:xfrm>
          <a:off x="0" y="0"/>
          <a:ext cx="0" cy="0"/>
          <a:chOff x="0" y="0"/>
          <a:chExt cx="0" cy="0"/>
        </a:xfrm>
      </p:grpSpPr>
      <p:pic>
        <p:nvPicPr>
          <p:cNvPr id="73" name="Google Shape;73;p16"/>
          <p:cNvPicPr preferRelativeResize="0"/>
          <p:nvPr/>
        </p:nvPicPr>
        <p:blipFill>
          <a:blip r:embed="rId3">
            <a:alphaModFix/>
          </a:blip>
          <a:stretch>
            <a:fillRect/>
          </a:stretch>
        </p:blipFill>
        <p:spPr>
          <a:xfrm>
            <a:off x="-76200" y="-1003300"/>
            <a:ext cx="9220204" cy="6146803"/>
          </a:xfrm>
          <a:prstGeom prst="rect">
            <a:avLst/>
          </a:prstGeom>
          <a:noFill/>
          <a:ln>
            <a:noFill/>
          </a:ln>
        </p:spPr>
      </p:pic>
      <p:sp>
        <p:nvSpPr>
          <p:cNvPr id="74" name="Google Shape;74;p16"/>
          <p:cNvSpPr txBox="1"/>
          <p:nvPr/>
        </p:nvSpPr>
        <p:spPr>
          <a:xfrm>
            <a:off x="930800" y="894625"/>
            <a:ext cx="4167000" cy="48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 name="Google Shape;75;p16"/>
          <p:cNvSpPr txBox="1"/>
          <p:nvPr/>
        </p:nvSpPr>
        <p:spPr>
          <a:xfrm>
            <a:off x="264700" y="3706050"/>
            <a:ext cx="5710500" cy="61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US" sz="2400" dirty="0">
                <a:solidFill>
                  <a:srgbClr val="FFFFFF"/>
                </a:solidFill>
                <a:latin typeface="Proxima Nova"/>
                <a:ea typeface="Proxima Nova"/>
                <a:cs typeface="Proxima Nova"/>
                <a:sym typeface="Proxima Nova"/>
              </a:rPr>
              <a:t>¿</a:t>
            </a:r>
            <a:r>
              <a:rPr lang="es-US" sz="2400" i="1" dirty="0">
                <a:solidFill>
                  <a:srgbClr val="FFFFFF"/>
                </a:solidFill>
                <a:latin typeface="Proxima Nova"/>
                <a:ea typeface="Proxima Nova"/>
                <a:cs typeface="Proxima Nova"/>
                <a:sym typeface="Proxima Nova"/>
              </a:rPr>
              <a:t>De dónde viene </a:t>
            </a:r>
            <a:r>
              <a:rPr lang="es-US" sz="2400" dirty="0">
                <a:solidFill>
                  <a:srgbClr val="FFFFFF"/>
                </a:solidFill>
                <a:latin typeface="Proxima Nova"/>
                <a:ea typeface="Proxima Nova"/>
                <a:cs typeface="Proxima Nova"/>
                <a:sym typeface="Proxima Nova"/>
              </a:rPr>
              <a:t>la electricidad?</a:t>
            </a:r>
            <a:endParaRPr sz="2400" dirty="0">
              <a:solidFill>
                <a:srgbClr val="FFFFFF"/>
              </a:solidFill>
              <a:latin typeface="Proxima Nova"/>
              <a:ea typeface="Proxima Nova"/>
              <a:cs typeface="Proxima Nova"/>
              <a:sym typeface="Proxima Nova"/>
            </a:endParaRPr>
          </a:p>
        </p:txBody>
      </p:sp>
      <p:sp>
        <p:nvSpPr>
          <p:cNvPr id="76" name="Google Shape;76;p16"/>
          <p:cNvSpPr txBox="1"/>
          <p:nvPr/>
        </p:nvSpPr>
        <p:spPr>
          <a:xfrm>
            <a:off x="1369675" y="4145425"/>
            <a:ext cx="4071000" cy="54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US" sz="2400" dirty="0">
                <a:solidFill>
                  <a:srgbClr val="FFFFFF"/>
                </a:solidFill>
                <a:latin typeface="Proxima Nova"/>
                <a:ea typeface="Proxima Nova"/>
                <a:cs typeface="Proxima Nova"/>
                <a:sym typeface="Proxima Nova"/>
              </a:rPr>
              <a:t>¿Por qué importa? </a:t>
            </a:r>
            <a:endParaRPr sz="2400" dirty="0">
              <a:solidFill>
                <a:srgbClr val="FFFFFF"/>
              </a:solidFill>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0"/>
        <p:cNvGrpSpPr/>
        <p:nvPr/>
      </p:nvGrpSpPr>
      <p:grpSpPr>
        <a:xfrm>
          <a:off x="0" y="0"/>
          <a:ext cx="0" cy="0"/>
          <a:chOff x="0" y="0"/>
          <a:chExt cx="0" cy="0"/>
        </a:xfrm>
      </p:grpSpPr>
      <p:pic>
        <p:nvPicPr>
          <p:cNvPr id="81" name="Google Shape;81;p17"/>
          <p:cNvPicPr preferRelativeResize="0"/>
          <p:nvPr/>
        </p:nvPicPr>
        <p:blipFill>
          <a:blip r:embed="rId3">
            <a:alphaModFix/>
          </a:blip>
          <a:stretch>
            <a:fillRect/>
          </a:stretch>
        </p:blipFill>
        <p:spPr>
          <a:xfrm>
            <a:off x="-118368" y="-69950"/>
            <a:ext cx="9262372" cy="5213447"/>
          </a:xfrm>
          <a:prstGeom prst="rect">
            <a:avLst/>
          </a:prstGeom>
          <a:noFill/>
          <a:ln>
            <a:noFill/>
          </a:ln>
        </p:spPr>
      </p:pic>
      <p:pic>
        <p:nvPicPr>
          <p:cNvPr id="82" name="Google Shape;82;p17">
            <a:hlinkClick r:id="rId4"/>
          </p:cNvPr>
          <p:cNvPicPr preferRelativeResize="0"/>
          <p:nvPr/>
        </p:nvPicPr>
        <p:blipFill>
          <a:blip r:embed="rId5">
            <a:alphaModFix/>
          </a:blip>
          <a:stretch>
            <a:fillRect/>
          </a:stretch>
        </p:blipFill>
        <p:spPr>
          <a:xfrm>
            <a:off x="1645200" y="2354175"/>
            <a:ext cx="1290451" cy="1290451"/>
          </a:xfrm>
          <a:prstGeom prst="rect">
            <a:avLst/>
          </a:prstGeom>
          <a:noFill/>
          <a:ln>
            <a:noFill/>
          </a:ln>
          <a:effectLst>
            <a:outerShdw blurRad="57150" dist="19050" dir="5400000" algn="bl" rotWithShape="0">
              <a:srgbClr val="000000">
                <a:alpha val="50000"/>
              </a:srgbClr>
            </a:outerShdw>
          </a:effectLst>
        </p:spPr>
      </p:pic>
      <p:sp>
        <p:nvSpPr>
          <p:cNvPr id="83" name="Google Shape;83;p17"/>
          <p:cNvSpPr txBox="1"/>
          <p:nvPr/>
        </p:nvSpPr>
        <p:spPr>
          <a:xfrm>
            <a:off x="525675" y="1002175"/>
            <a:ext cx="3761700" cy="150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i="1">
                <a:solidFill>
                  <a:srgbClr val="999999"/>
                </a:solidFill>
                <a:latin typeface="Proxima Nova"/>
                <a:ea typeface="Proxima Nova"/>
                <a:cs typeface="Proxima Nova"/>
                <a:sym typeface="Proxima Nova"/>
              </a:rPr>
              <a:t>A Guide to the </a:t>
            </a:r>
            <a:endParaRPr sz="3000" i="1">
              <a:solidFill>
                <a:srgbClr val="999999"/>
              </a:solidFill>
              <a:latin typeface="Proxima Nova"/>
              <a:ea typeface="Proxima Nova"/>
              <a:cs typeface="Proxima Nova"/>
              <a:sym typeface="Proxima Nova"/>
            </a:endParaRPr>
          </a:p>
          <a:p>
            <a:pPr marL="0" lvl="0" indent="0" algn="l" rtl="0">
              <a:spcBef>
                <a:spcPts val="0"/>
              </a:spcBef>
              <a:spcAft>
                <a:spcPts val="0"/>
              </a:spcAft>
              <a:buNone/>
            </a:pPr>
            <a:r>
              <a:rPr lang="en" sz="3000" i="1">
                <a:solidFill>
                  <a:srgbClr val="999999"/>
                </a:solidFill>
                <a:latin typeface="Proxima Nova"/>
                <a:ea typeface="Proxima Nova"/>
                <a:cs typeface="Proxima Nova"/>
                <a:sym typeface="Proxima Nova"/>
              </a:rPr>
              <a:t>Energy of the Earth</a:t>
            </a:r>
            <a:endParaRPr sz="3000" i="1">
              <a:solidFill>
                <a:srgbClr val="999999"/>
              </a:solidFill>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7"/>
        <p:cNvGrpSpPr/>
        <p:nvPr/>
      </p:nvGrpSpPr>
      <p:grpSpPr>
        <a:xfrm>
          <a:off x="0" y="0"/>
          <a:ext cx="0" cy="0"/>
          <a:chOff x="0" y="0"/>
          <a:chExt cx="0" cy="0"/>
        </a:xfrm>
      </p:grpSpPr>
      <p:sp>
        <p:nvSpPr>
          <p:cNvPr id="88" name="Google Shape;88;p18"/>
          <p:cNvSpPr txBox="1"/>
          <p:nvPr/>
        </p:nvSpPr>
        <p:spPr>
          <a:xfrm>
            <a:off x="-36475" y="55900"/>
            <a:ext cx="9022800" cy="5186400"/>
          </a:xfrm>
          <a:prstGeom prst="rect">
            <a:avLst/>
          </a:prstGeom>
          <a:noFill/>
          <a:ln>
            <a:noFill/>
          </a:ln>
        </p:spPr>
        <p:txBody>
          <a:bodyPr spcFirstLastPara="1" wrap="square" lIns="91425" tIns="91425" rIns="91425" bIns="91425" anchor="t" anchorCtr="0">
            <a:noAutofit/>
          </a:bodyPr>
          <a:lstStyle/>
          <a:p>
            <a:pPr marL="0" lvl="0" indent="0" algn="l" rtl="0">
              <a:lnSpc>
                <a:spcPct val="140000"/>
              </a:lnSpc>
              <a:spcBef>
                <a:spcPts val="0"/>
              </a:spcBef>
              <a:spcAft>
                <a:spcPts val="0"/>
              </a:spcAft>
              <a:buNone/>
            </a:pPr>
            <a:r>
              <a:rPr lang="en" sz="2000" b="1" dirty="0">
                <a:solidFill>
                  <a:srgbClr val="FFE599"/>
                </a:solidFill>
                <a:latin typeface="Comic Sans MS"/>
                <a:ea typeface="Comic Sans MS"/>
                <a:cs typeface="Comic Sans MS"/>
                <a:sym typeface="Comic Sans MS"/>
              </a:rPr>
              <a:t>  </a:t>
            </a:r>
            <a:r>
              <a:rPr lang="es-US" sz="2200" b="1" dirty="0">
                <a:solidFill>
                  <a:srgbClr val="FFE599"/>
                </a:solidFill>
                <a:latin typeface="Proxima Nova"/>
                <a:ea typeface="Proxima Nova"/>
                <a:cs typeface="Proxima Nova"/>
                <a:sym typeface="Proxima Nova"/>
              </a:rPr>
              <a:t>¿Y qué sobre el uso de la energía?</a:t>
            </a:r>
          </a:p>
          <a:p>
            <a:pPr marL="0" lvl="0" indent="0" algn="l" rtl="0">
              <a:lnSpc>
                <a:spcPct val="100000"/>
              </a:lnSpc>
              <a:spcBef>
                <a:spcPts val="0"/>
              </a:spcBef>
              <a:spcAft>
                <a:spcPts val="0"/>
              </a:spcAft>
              <a:buNone/>
            </a:pPr>
            <a:endParaRPr sz="1600" dirty="0">
              <a:solidFill>
                <a:srgbClr val="FFFFFF"/>
              </a:solidFill>
              <a:latin typeface="Proxima Nova"/>
              <a:ea typeface="Proxima Nova"/>
              <a:cs typeface="Proxima Nova"/>
              <a:sym typeface="Proxima Nova"/>
            </a:endParaRPr>
          </a:p>
          <a:p>
            <a:pPr marL="457200" lvl="0" indent="-330200" algn="l" rtl="0">
              <a:spcBef>
                <a:spcPts val="0"/>
              </a:spcBef>
              <a:spcAft>
                <a:spcPts val="0"/>
              </a:spcAft>
              <a:buClr>
                <a:srgbClr val="FFE599"/>
              </a:buClr>
              <a:buSzPts val="1600"/>
              <a:buFont typeface="Proxima Nova"/>
              <a:buChar char="●"/>
            </a:pPr>
            <a:r>
              <a:rPr lang="es-US" sz="1600" dirty="0">
                <a:solidFill>
                  <a:srgbClr val="FFFFFF"/>
                </a:solidFill>
                <a:latin typeface="Proxima Nova"/>
                <a:ea typeface="Proxima Nova"/>
                <a:cs typeface="Proxima Nova"/>
                <a:sym typeface="Proxima Nova"/>
              </a:rPr>
              <a:t>El consumo de energía en los Estados Unidos se ______________ ¡cada 20 años!</a:t>
            </a:r>
          </a:p>
          <a:p>
            <a:pPr marL="457200" lvl="0" indent="-330200" algn="l" rtl="0">
              <a:spcBef>
                <a:spcPts val="0"/>
              </a:spcBef>
              <a:spcAft>
                <a:spcPts val="0"/>
              </a:spcAft>
              <a:buClr>
                <a:srgbClr val="FFE599"/>
              </a:buClr>
              <a:buSzPts val="1600"/>
              <a:buFont typeface="Proxima Nova"/>
              <a:buChar char="●"/>
            </a:pPr>
            <a:endParaRPr lang="es-US" sz="1600" dirty="0">
              <a:solidFill>
                <a:srgbClr val="FFFFFF"/>
              </a:solidFill>
              <a:latin typeface="Proxima Nova"/>
              <a:ea typeface="Proxima Nova"/>
              <a:cs typeface="Proxima Nova"/>
              <a:sym typeface="Proxima Nova"/>
            </a:endParaRPr>
          </a:p>
          <a:p>
            <a:pPr marL="457200" lvl="0" indent="-330200" algn="l" rtl="0">
              <a:spcBef>
                <a:spcPts val="0"/>
              </a:spcBef>
              <a:spcAft>
                <a:spcPts val="0"/>
              </a:spcAft>
              <a:buClr>
                <a:srgbClr val="FFE599"/>
              </a:buClr>
              <a:buSzPts val="1600"/>
              <a:buFont typeface="Proxima Nova"/>
              <a:buChar char="●"/>
            </a:pPr>
            <a:r>
              <a:rPr lang="es-US" sz="1600" dirty="0">
                <a:solidFill>
                  <a:srgbClr val="FFFFFF"/>
                </a:solidFill>
                <a:latin typeface="Proxima Nova"/>
                <a:ea typeface="Proxima Nova"/>
                <a:cs typeface="Proxima Nova"/>
                <a:sym typeface="Proxima Nova"/>
              </a:rPr>
              <a:t>Los Estados Unidos utiliza alrededor del____________ de la energía mundial, pero solo contiene el 5% de la población mundial. </a:t>
            </a:r>
          </a:p>
          <a:p>
            <a:pPr marL="457200" lvl="0" indent="-330200" algn="l" rtl="0">
              <a:spcBef>
                <a:spcPts val="0"/>
              </a:spcBef>
              <a:spcAft>
                <a:spcPts val="0"/>
              </a:spcAft>
              <a:buClr>
                <a:srgbClr val="FFE599"/>
              </a:buClr>
              <a:buSzPts val="1600"/>
              <a:buFont typeface="Proxima Nova"/>
              <a:buChar char="●"/>
            </a:pPr>
            <a:endParaRPr lang="es-US" sz="1600" dirty="0">
              <a:solidFill>
                <a:srgbClr val="FFFFFF"/>
              </a:solidFill>
              <a:latin typeface="Proxima Nova"/>
              <a:ea typeface="Proxima Nova"/>
              <a:cs typeface="Proxima Nova"/>
              <a:sym typeface="Proxima Nova"/>
            </a:endParaRPr>
          </a:p>
          <a:p>
            <a:pPr marL="457200" lvl="0" indent="-330200" algn="l" rtl="0">
              <a:spcBef>
                <a:spcPts val="0"/>
              </a:spcBef>
              <a:spcAft>
                <a:spcPts val="0"/>
              </a:spcAft>
              <a:buClr>
                <a:srgbClr val="FFE599"/>
              </a:buClr>
              <a:buSzPts val="1600"/>
              <a:buFont typeface="Proxima Nova"/>
              <a:buChar char="●"/>
            </a:pPr>
            <a:r>
              <a:rPr lang="es-US" sz="1600" dirty="0">
                <a:solidFill>
                  <a:srgbClr val="FFFFFF"/>
                </a:solidFill>
                <a:latin typeface="Proxima Nova"/>
                <a:ea typeface="Proxima Nova"/>
                <a:cs typeface="Proxima Nova"/>
                <a:sym typeface="Proxima Nova"/>
              </a:rPr>
              <a:t>Las escuelas K-12 en los Estados Unidos gastan más de 6________ dólares en el uso de energía. </a:t>
            </a:r>
          </a:p>
          <a:p>
            <a:pPr marL="457200" lvl="0" indent="-330200" algn="l" rtl="0">
              <a:spcBef>
                <a:spcPts val="0"/>
              </a:spcBef>
              <a:spcAft>
                <a:spcPts val="0"/>
              </a:spcAft>
              <a:buClr>
                <a:srgbClr val="FFE599"/>
              </a:buClr>
              <a:buSzPts val="1600"/>
              <a:buFont typeface="Proxima Nova"/>
              <a:buChar char="●"/>
            </a:pPr>
            <a:endParaRPr lang="es-US" sz="1600" dirty="0">
              <a:solidFill>
                <a:srgbClr val="FFFFFF"/>
              </a:solidFill>
              <a:latin typeface="Proxima Nova"/>
              <a:ea typeface="Proxima Nova"/>
              <a:cs typeface="Proxima Nova"/>
              <a:sym typeface="Proxima Nova"/>
            </a:endParaRPr>
          </a:p>
          <a:p>
            <a:pPr marL="457200" lvl="0" indent="-330200" algn="l" rtl="0">
              <a:spcBef>
                <a:spcPts val="0"/>
              </a:spcBef>
              <a:spcAft>
                <a:spcPts val="0"/>
              </a:spcAft>
              <a:buClr>
                <a:srgbClr val="FFE599"/>
              </a:buClr>
              <a:buSzPts val="1600"/>
              <a:buFont typeface="Proxima Nova"/>
              <a:buChar char="●"/>
            </a:pPr>
            <a:r>
              <a:rPr lang="es-US" sz="1600" dirty="0">
                <a:solidFill>
                  <a:srgbClr val="FFFFFF"/>
                </a:solidFill>
                <a:latin typeface="Proxima Nova"/>
                <a:ea typeface="Proxima Nova"/>
                <a:cs typeface="Proxima Nova"/>
                <a:sym typeface="Proxima Nova"/>
              </a:rPr>
              <a:t>Se estima que los Estados Unidos gastan mas de $300 mil millones al año en energía que va a las puertas y ventanas mal selladas, electrodomésticos ineficientes u otros ___________ de energía que podrían ser remediadas fácilmente. </a:t>
            </a:r>
          </a:p>
          <a:p>
            <a:pPr marL="457200" lvl="0" indent="-330200" algn="l" rtl="0">
              <a:spcBef>
                <a:spcPts val="0"/>
              </a:spcBef>
              <a:spcAft>
                <a:spcPts val="0"/>
              </a:spcAft>
              <a:buClr>
                <a:srgbClr val="FFE599"/>
              </a:buClr>
              <a:buSzPts val="1600"/>
              <a:buFont typeface="Proxima Nova"/>
              <a:buChar char="●"/>
            </a:pPr>
            <a:endParaRPr lang="es-US" sz="1600" dirty="0">
              <a:solidFill>
                <a:srgbClr val="FFFFFF"/>
              </a:solidFill>
              <a:latin typeface="Proxima Nova"/>
              <a:ea typeface="Proxima Nova"/>
              <a:cs typeface="Proxima Nova"/>
              <a:sym typeface="Proxima Nova"/>
            </a:endParaRPr>
          </a:p>
          <a:p>
            <a:pPr marL="457200" lvl="0" indent="-330200" algn="l" rtl="0">
              <a:spcBef>
                <a:spcPts val="0"/>
              </a:spcBef>
              <a:spcAft>
                <a:spcPts val="0"/>
              </a:spcAft>
              <a:buClr>
                <a:srgbClr val="FFE599"/>
              </a:buClr>
              <a:buSzPts val="1600"/>
              <a:buFont typeface="Proxima Nova"/>
              <a:buChar char="●"/>
            </a:pPr>
            <a:r>
              <a:rPr lang="es-US" sz="1600" dirty="0">
                <a:solidFill>
                  <a:srgbClr val="FFFFFF"/>
                </a:solidFill>
                <a:latin typeface="Proxima Nova"/>
                <a:ea typeface="Proxima Nova"/>
                <a:cs typeface="Proxima Nova"/>
                <a:sym typeface="Proxima Nova"/>
              </a:rPr>
              <a:t>Actualmente, combustibles no renovables (los cuales incluyen carbón, crudo, y el gas natural) suministran el _________ por ciento de la energía mundial. </a:t>
            </a:r>
          </a:p>
          <a:p>
            <a:pPr marL="457200" lvl="0" indent="-330200" algn="l" rtl="0">
              <a:spcBef>
                <a:spcPts val="0"/>
              </a:spcBef>
              <a:spcAft>
                <a:spcPts val="0"/>
              </a:spcAft>
              <a:buClr>
                <a:srgbClr val="FFE599"/>
              </a:buClr>
              <a:buSzPts val="1600"/>
              <a:buFont typeface="Proxima Nova"/>
              <a:buChar char="●"/>
            </a:pPr>
            <a:endParaRPr lang="es-US" sz="1600" dirty="0">
              <a:solidFill>
                <a:srgbClr val="FFFFFF"/>
              </a:solidFill>
              <a:latin typeface="Proxima Nova"/>
              <a:ea typeface="Proxima Nova"/>
              <a:cs typeface="Proxima Nova"/>
              <a:sym typeface="Proxima Nova"/>
            </a:endParaRPr>
          </a:p>
          <a:p>
            <a:pPr marL="457200" lvl="0" indent="-330200" algn="l" rtl="0">
              <a:spcBef>
                <a:spcPts val="0"/>
              </a:spcBef>
              <a:spcAft>
                <a:spcPts val="0"/>
              </a:spcAft>
              <a:buClr>
                <a:srgbClr val="FFE599"/>
              </a:buClr>
              <a:buSzPts val="1600"/>
              <a:buFont typeface="Proxima Nova"/>
              <a:buChar char="●"/>
            </a:pPr>
            <a:r>
              <a:rPr lang="es-US" sz="1600" dirty="0">
                <a:solidFill>
                  <a:srgbClr val="FFFFFF"/>
                </a:solidFill>
                <a:latin typeface="Proxima Nova"/>
                <a:ea typeface="Proxima Nova"/>
                <a:cs typeface="Proxima Nova"/>
                <a:sym typeface="Proxima Nova"/>
              </a:rPr>
              <a:t>Plantas y organismos descomponiéndose debajo de capas de roca y sedimento han tardado milenios para volverse los depósitos ricos en carbón que ahora llamamos _________. ___________. </a:t>
            </a:r>
          </a:p>
          <a:p>
            <a:pPr marL="457200" lvl="0" indent="0" algn="l" rtl="0">
              <a:lnSpc>
                <a:spcPct val="140000"/>
              </a:lnSpc>
              <a:spcBef>
                <a:spcPts val="0"/>
              </a:spcBef>
              <a:spcAft>
                <a:spcPts val="0"/>
              </a:spcAft>
              <a:buNone/>
            </a:pPr>
            <a:endParaRPr sz="1600" dirty="0">
              <a:solidFill>
                <a:srgbClr val="FFFFFF"/>
              </a:solidFill>
              <a:latin typeface="Comic Sans MS"/>
              <a:ea typeface="Comic Sans MS"/>
              <a:cs typeface="Comic Sans MS"/>
              <a:sym typeface="Comic Sans MS"/>
            </a:endParaRPr>
          </a:p>
          <a:p>
            <a:pPr marL="0" lvl="0" indent="0" algn="l" rtl="0">
              <a:spcBef>
                <a:spcPts val="1400"/>
              </a:spcBef>
              <a:spcAft>
                <a:spcPts val="0"/>
              </a:spcAft>
              <a:buNone/>
            </a:pPr>
            <a:endParaRPr sz="1600" dirty="0">
              <a:solidFill>
                <a:srgbClr val="FFFFFF"/>
              </a:solidFill>
              <a:latin typeface="Comic Sans MS"/>
              <a:ea typeface="Comic Sans MS"/>
              <a:cs typeface="Comic Sans MS"/>
              <a:sym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92"/>
        <p:cNvGrpSpPr/>
        <p:nvPr/>
      </p:nvGrpSpPr>
      <p:grpSpPr>
        <a:xfrm>
          <a:off x="0" y="0"/>
          <a:ext cx="0" cy="0"/>
          <a:chOff x="0" y="0"/>
          <a:chExt cx="0" cy="0"/>
        </a:xfrm>
      </p:grpSpPr>
      <p:sp>
        <p:nvSpPr>
          <p:cNvPr id="93" name="Google Shape;93;p19"/>
          <p:cNvSpPr txBox="1"/>
          <p:nvPr/>
        </p:nvSpPr>
        <p:spPr>
          <a:xfrm>
            <a:off x="287725" y="574525"/>
            <a:ext cx="5101200" cy="4671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s-US" sz="2400" dirty="0">
                <a:solidFill>
                  <a:srgbClr val="EFEFEF"/>
                </a:solidFill>
                <a:latin typeface="Proxima Nova"/>
                <a:ea typeface="Proxima Nova"/>
                <a:cs typeface="Proxima Nova"/>
                <a:sym typeface="Proxima Nova"/>
              </a:rPr>
              <a:t>Combustibles fósiles y plásticos </a:t>
            </a:r>
            <a:endParaRPr sz="2400" dirty="0">
              <a:solidFill>
                <a:srgbClr val="EFEFEF"/>
              </a:solidFill>
              <a:latin typeface="Proxima Nova"/>
              <a:ea typeface="Proxima Nova"/>
              <a:cs typeface="Proxima Nova"/>
              <a:sym typeface="Proxima Nova"/>
            </a:endParaRPr>
          </a:p>
        </p:txBody>
      </p:sp>
      <p:sp>
        <p:nvSpPr>
          <p:cNvPr id="94" name="Google Shape;94;p19"/>
          <p:cNvSpPr txBox="1"/>
          <p:nvPr/>
        </p:nvSpPr>
        <p:spPr>
          <a:xfrm>
            <a:off x="797100" y="1197125"/>
            <a:ext cx="6254400" cy="1817924"/>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US" sz="1800" dirty="0">
                <a:solidFill>
                  <a:srgbClr val="FFFFFF"/>
                </a:solidFill>
                <a:latin typeface="Proxima Nova"/>
                <a:ea typeface="Proxima Nova"/>
                <a:cs typeface="Proxima Nova"/>
                <a:sym typeface="Proxima Nova"/>
              </a:rPr>
              <a:t>Los combustibles fósiles no solo alimentan nuestras vidas produciendo calor y electricidad, y propulsando motores, más del 99% de plásticos son hechos con químicos de los combustibles fósiles, encontrados en la Tierra – las industrias de combustibles fósiles y de plásticos están conectadas. </a:t>
            </a:r>
            <a:endParaRPr sz="1800" dirty="0">
              <a:solidFill>
                <a:srgbClr val="FFFFFF"/>
              </a:solidFill>
              <a:latin typeface="Proxima Nova"/>
              <a:ea typeface="Proxima Nova"/>
              <a:cs typeface="Proxima Nova"/>
              <a:sym typeface="Proxima Nova"/>
            </a:endParaRPr>
          </a:p>
        </p:txBody>
      </p:sp>
      <p:pic>
        <p:nvPicPr>
          <p:cNvPr id="95" name="Google Shape;95;p19"/>
          <p:cNvPicPr preferRelativeResize="0"/>
          <p:nvPr/>
        </p:nvPicPr>
        <p:blipFill>
          <a:blip r:embed="rId3">
            <a:alphaModFix/>
          </a:blip>
          <a:stretch>
            <a:fillRect/>
          </a:stretch>
        </p:blipFill>
        <p:spPr>
          <a:xfrm>
            <a:off x="7749224" y="475475"/>
            <a:ext cx="964900" cy="4187500"/>
          </a:xfrm>
          <a:prstGeom prst="rect">
            <a:avLst/>
          </a:prstGeom>
          <a:noFill/>
          <a:ln>
            <a:noFill/>
          </a:ln>
        </p:spPr>
      </p:pic>
      <p:pic>
        <p:nvPicPr>
          <p:cNvPr id="96" name="Google Shape;96;p19">
            <a:hlinkClick r:id="rId4"/>
          </p:cNvPr>
          <p:cNvPicPr preferRelativeResize="0"/>
          <p:nvPr/>
        </p:nvPicPr>
        <p:blipFill>
          <a:blip r:embed="rId5">
            <a:alphaModFix/>
          </a:blip>
          <a:stretch>
            <a:fillRect/>
          </a:stretch>
        </p:blipFill>
        <p:spPr>
          <a:xfrm>
            <a:off x="5607175" y="2831550"/>
            <a:ext cx="1290451" cy="1290451"/>
          </a:xfrm>
          <a:prstGeom prst="rect">
            <a:avLst/>
          </a:prstGeom>
          <a:noFill/>
          <a:ln>
            <a:noFill/>
          </a:ln>
          <a:effectLst>
            <a:outerShdw blurRad="57150" dist="19050" dir="5400000" algn="bl" rotWithShape="0">
              <a:srgbClr val="000000">
                <a:alpha val="50000"/>
              </a:srgbClr>
            </a:outerShdw>
          </a:effectLst>
        </p:spPr>
      </p:pic>
      <p:sp>
        <p:nvSpPr>
          <p:cNvPr id="97" name="Google Shape;97;p19"/>
          <p:cNvSpPr txBox="1"/>
          <p:nvPr/>
        </p:nvSpPr>
        <p:spPr>
          <a:xfrm>
            <a:off x="5213276" y="4149388"/>
            <a:ext cx="3368700" cy="4755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2500" i="1" dirty="0">
                <a:solidFill>
                  <a:srgbClr val="FFFFFF"/>
                </a:solidFill>
                <a:latin typeface="Proxima Nova"/>
                <a:ea typeface="Proxima Nova"/>
                <a:cs typeface="Proxima Nova"/>
                <a:sym typeface="Proxima Nova"/>
              </a:rPr>
              <a:t>Bottle, Bottle</a:t>
            </a:r>
            <a:endParaRPr sz="2500" i="1" dirty="0">
              <a:solidFill>
                <a:srgbClr val="FFFFFF"/>
              </a:solidFill>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01"/>
        <p:cNvGrpSpPr/>
        <p:nvPr/>
      </p:nvGrpSpPr>
      <p:grpSpPr>
        <a:xfrm>
          <a:off x="0" y="0"/>
          <a:ext cx="0" cy="0"/>
          <a:chOff x="0" y="0"/>
          <a:chExt cx="0" cy="0"/>
        </a:xfrm>
      </p:grpSpPr>
      <p:sp>
        <p:nvSpPr>
          <p:cNvPr id="102" name="Google Shape;102;p20"/>
          <p:cNvSpPr txBox="1"/>
          <p:nvPr/>
        </p:nvSpPr>
        <p:spPr>
          <a:xfrm>
            <a:off x="860800" y="1209000"/>
            <a:ext cx="7446600" cy="27219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s-US" sz="1500" dirty="0">
                <a:solidFill>
                  <a:srgbClr val="FFFFFF"/>
                </a:solidFill>
                <a:latin typeface="Proxima Nova"/>
                <a:ea typeface="Proxima Nova"/>
                <a:cs typeface="Proxima Nova"/>
                <a:sym typeface="Proxima Nova"/>
              </a:rPr>
              <a:t>“Yo tenía ya más de una década de ser activista ambiental cuando la vi: la energía. Estaba en todos lados. En el combustible de nuestros automóviles, en el fertilizante de nuestra comida, en los plásticos en el supermercado, en la electricidad iluminando nuestros hogares. Dependíamos de los combustibles fósiles para todo. </a:t>
            </a:r>
          </a:p>
          <a:p>
            <a:pPr marL="0" lvl="0" indent="0" algn="l" rtl="0">
              <a:spcBef>
                <a:spcPts val="0"/>
              </a:spcBef>
              <a:spcAft>
                <a:spcPts val="0"/>
              </a:spcAft>
              <a:buNone/>
            </a:pPr>
            <a:endParaRPr lang="es-US" sz="1500" dirty="0">
              <a:solidFill>
                <a:srgbClr val="FFFFFF"/>
              </a:solidFill>
              <a:latin typeface="Proxima Nova"/>
              <a:ea typeface="Proxima Nova"/>
              <a:cs typeface="Proxima Nova"/>
              <a:sym typeface="Proxima Nova"/>
            </a:endParaRPr>
          </a:p>
          <a:p>
            <a:pPr marL="0" lvl="0" indent="0" algn="l" rtl="0">
              <a:spcBef>
                <a:spcPts val="0"/>
              </a:spcBef>
              <a:spcAft>
                <a:spcPts val="0"/>
              </a:spcAft>
              <a:buNone/>
            </a:pPr>
            <a:r>
              <a:rPr lang="es-US" sz="1500" dirty="0">
                <a:solidFill>
                  <a:srgbClr val="FFFFFF"/>
                </a:solidFill>
                <a:latin typeface="Proxima Nova"/>
                <a:ea typeface="Proxima Nova"/>
                <a:cs typeface="Proxima Nova"/>
                <a:sym typeface="Proxima Nova"/>
              </a:rPr>
              <a:t>Una vez que aprendí a verlos, </a:t>
            </a:r>
            <a:r>
              <a:rPr lang="es-US" sz="1500" b="1" dirty="0">
                <a:solidFill>
                  <a:srgbClr val="FFFFFF"/>
                </a:solidFill>
                <a:latin typeface="Proxima Nova"/>
                <a:ea typeface="Proxima Nova"/>
                <a:cs typeface="Proxima Nova"/>
                <a:sym typeface="Proxima Nova"/>
              </a:rPr>
              <a:t>encontraba combustibles fósiles donde sea que miraba</a:t>
            </a:r>
            <a:r>
              <a:rPr lang="es-US" sz="1500" dirty="0">
                <a:solidFill>
                  <a:srgbClr val="FFFFFF"/>
                </a:solidFill>
                <a:latin typeface="Proxima Nova"/>
                <a:ea typeface="Proxima Nova"/>
                <a:cs typeface="Proxima Nova"/>
                <a:sym typeface="Proxima Nova"/>
              </a:rPr>
              <a:t>. Y no era difícil también ver sus daños: el carbón, el crudo y el gas hacen que las personas escojan, inyectar el agua y el aire con polución e incrementar las concentraciones de carbón en nuestra atmosfera, conduciendo al clima peligroso. Y el impacto a las comunidades no es lo mismo.”</a:t>
            </a:r>
          </a:p>
          <a:p>
            <a:pPr marL="0" lvl="0" indent="0" algn="l" rtl="0">
              <a:spcBef>
                <a:spcPts val="0"/>
              </a:spcBef>
              <a:spcAft>
                <a:spcPts val="0"/>
              </a:spcAft>
              <a:buNone/>
            </a:pPr>
            <a:r>
              <a:rPr lang="es-US" sz="1500" dirty="0">
                <a:solidFill>
                  <a:srgbClr val="FFFFFF"/>
                </a:solidFill>
                <a:latin typeface="Proxima Nova"/>
                <a:ea typeface="Proxima Nova"/>
                <a:cs typeface="Proxima Nova"/>
                <a:sym typeface="Proxima Nova"/>
              </a:rPr>
              <a:t>					-Dra. Leah </a:t>
            </a:r>
            <a:r>
              <a:rPr lang="es-US" sz="1500" dirty="0" err="1">
                <a:solidFill>
                  <a:srgbClr val="FFFFFF"/>
                </a:solidFill>
                <a:latin typeface="Proxima Nova"/>
                <a:ea typeface="Proxima Nova"/>
                <a:cs typeface="Proxima Nova"/>
                <a:sym typeface="Proxima Nova"/>
              </a:rPr>
              <a:t>Cardamore</a:t>
            </a:r>
            <a:r>
              <a:rPr lang="es-US" sz="1500" dirty="0">
                <a:solidFill>
                  <a:srgbClr val="FFFFFF"/>
                </a:solidFill>
                <a:latin typeface="Proxima Nova"/>
                <a:ea typeface="Proxima Nova"/>
                <a:cs typeface="Proxima Nova"/>
                <a:sym typeface="Proxima Nova"/>
              </a:rPr>
              <a:t> Stokes </a:t>
            </a:r>
          </a:p>
        </p:txBody>
      </p:sp>
      <p:pic>
        <p:nvPicPr>
          <p:cNvPr id="103" name="Google Shape;103;p20"/>
          <p:cNvPicPr preferRelativeResize="0"/>
          <p:nvPr/>
        </p:nvPicPr>
        <p:blipFill>
          <a:blip r:embed="rId3">
            <a:alphaModFix/>
          </a:blip>
          <a:stretch>
            <a:fillRect/>
          </a:stretch>
        </p:blipFill>
        <p:spPr>
          <a:xfrm>
            <a:off x="8307275" y="3888872"/>
            <a:ext cx="684325" cy="1254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07"/>
        <p:cNvGrpSpPr/>
        <p:nvPr/>
      </p:nvGrpSpPr>
      <p:grpSpPr>
        <a:xfrm>
          <a:off x="0" y="0"/>
          <a:ext cx="0" cy="0"/>
          <a:chOff x="0" y="0"/>
          <a:chExt cx="0" cy="0"/>
        </a:xfrm>
      </p:grpSpPr>
      <p:pic>
        <p:nvPicPr>
          <p:cNvPr id="108" name="Google Shape;108;p21"/>
          <p:cNvPicPr preferRelativeResize="0"/>
          <p:nvPr/>
        </p:nvPicPr>
        <p:blipFill>
          <a:blip r:embed="rId3">
            <a:alphaModFix amt="43000"/>
          </a:blip>
          <a:stretch>
            <a:fillRect/>
          </a:stretch>
        </p:blipFill>
        <p:spPr>
          <a:xfrm>
            <a:off x="0" y="-1296925"/>
            <a:ext cx="9144000" cy="6096000"/>
          </a:xfrm>
          <a:prstGeom prst="rect">
            <a:avLst/>
          </a:prstGeom>
          <a:noFill/>
          <a:ln>
            <a:noFill/>
          </a:ln>
        </p:spPr>
      </p:pic>
      <p:pic>
        <p:nvPicPr>
          <p:cNvPr id="109" name="Google Shape;109;p21">
            <a:hlinkClick r:id="rId4"/>
          </p:cNvPr>
          <p:cNvPicPr preferRelativeResize="0"/>
          <p:nvPr/>
        </p:nvPicPr>
        <p:blipFill>
          <a:blip r:embed="rId5">
            <a:alphaModFix/>
          </a:blip>
          <a:stretch>
            <a:fillRect/>
          </a:stretch>
        </p:blipFill>
        <p:spPr>
          <a:xfrm>
            <a:off x="2076750" y="1926525"/>
            <a:ext cx="1290451" cy="1290451"/>
          </a:xfrm>
          <a:prstGeom prst="rect">
            <a:avLst/>
          </a:prstGeom>
          <a:noFill/>
          <a:ln>
            <a:noFill/>
          </a:ln>
          <a:effectLst>
            <a:outerShdw blurRad="57150" dist="19050" dir="5400000" algn="bl" rotWithShape="0">
              <a:srgbClr val="000000">
                <a:alpha val="50000"/>
              </a:srgbClr>
            </a:outerShdw>
          </a:effectLst>
        </p:spPr>
      </p:pic>
      <p:sp>
        <p:nvSpPr>
          <p:cNvPr id="110" name="Google Shape;110;p21"/>
          <p:cNvSpPr txBox="1"/>
          <p:nvPr/>
        </p:nvSpPr>
        <p:spPr>
          <a:xfrm>
            <a:off x="832475" y="3329950"/>
            <a:ext cx="4754400" cy="53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i="1">
                <a:solidFill>
                  <a:srgbClr val="FFFFFF"/>
                </a:solidFill>
                <a:latin typeface="Proxima Nova"/>
                <a:ea typeface="Proxima Nova"/>
                <a:cs typeface="Proxima Nova"/>
                <a:sym typeface="Proxima Nova"/>
              </a:rPr>
              <a:t>Environmental Justice, explained</a:t>
            </a:r>
            <a:endParaRPr sz="2400" i="1">
              <a:solidFill>
                <a:srgbClr val="FFFFFF"/>
              </a:solidFill>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890</Words>
  <Application>Microsoft Office PowerPoint</Application>
  <PresentationFormat>On-screen Show (16:9)</PresentationFormat>
  <Paragraphs>63</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Proxima Nova</vt:lpstr>
      <vt:lpstr>Comic Sans MS</vt:lpstr>
      <vt:lpstr>Arial</vt:lpstr>
      <vt:lpstr>Calibri</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Cordero</dc:creator>
  <cp:lastModifiedBy>Maria Cordero</cp:lastModifiedBy>
  <cp:revision>10</cp:revision>
  <dcterms:modified xsi:type="dcterms:W3CDTF">2022-01-06T05:31:36Z</dcterms:modified>
</cp:coreProperties>
</file>