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2" r:id="rId7"/>
    <p:sldId id="263" r:id="rId8"/>
    <p:sldId id="266" r:id="rId9"/>
    <p:sldId id="264" r:id="rId10"/>
    <p:sldId id="265" r:id="rId11"/>
    <p:sldId id="273" r:id="rId12"/>
    <p:sldId id="267" r:id="rId13"/>
    <p:sldId id="268" r:id="rId14"/>
    <p:sldId id="269" r:id="rId15"/>
    <p:sldId id="270" r:id="rId16"/>
    <p:sldId id="271" r:id="rId17"/>
    <p:sldId id="272"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Proxima Nova"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34"/>
    <p:restoredTop sz="78328" autoAdjust="0"/>
  </p:normalViewPr>
  <p:slideViewPr>
    <p:cSldViewPr snapToGrid="0">
      <p:cViewPr varScale="1">
        <p:scale>
          <a:sx n="89" d="100"/>
          <a:sy n="89" d="100"/>
        </p:scale>
        <p:origin x="1122" y="84"/>
      </p:cViewPr>
      <p:guideLst>
        <p:guide orient="horz" pos="1620"/>
        <p:guide pos="2880"/>
      </p:guideLst>
    </p:cSldViewPr>
  </p:slideViewPr>
  <p:notesTextViewPr>
    <p:cViewPr>
      <p:scale>
        <a:sx n="1" d="1"/>
        <a:sy n="1" d="1"/>
      </p:scale>
      <p:origin x="0" y="-72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n.org/en/sections/issues-depth/wate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1vmxvsx_D9Q"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5s6ne766cZI"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xwOvBv8RLm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4V-KoJGGJ4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ationalgeographic.org/activity/role-water-generation-electricity/"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youtu.be/Fvkzjt3b-dU"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44d9947b0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44d9947b0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a698cf771e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a698cf771e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s-US" dirty="0"/>
              <a:t>70 por ciento</a:t>
            </a:r>
          </a:p>
          <a:p>
            <a:pPr marL="457200" lvl="0" indent="-298450" algn="l" rtl="0">
              <a:spcBef>
                <a:spcPts val="0"/>
              </a:spcBef>
              <a:spcAft>
                <a:spcPts val="0"/>
              </a:spcAft>
              <a:buSzPts val="1100"/>
              <a:buChar char="●"/>
            </a:pPr>
            <a:r>
              <a:rPr lang="es-US" dirty="0"/>
              <a:t>Escasez (algunos dirán “estrés por el agua”)</a:t>
            </a:r>
          </a:p>
          <a:p>
            <a:pPr marL="457200" lvl="0" indent="-298450" algn="l" rtl="0">
              <a:spcBef>
                <a:spcPts val="0"/>
              </a:spcBef>
              <a:spcAft>
                <a:spcPts val="0"/>
              </a:spcAft>
              <a:buSzPts val="1100"/>
              <a:buChar char="●"/>
            </a:pPr>
            <a:r>
              <a:rPr lang="es-US" dirty="0"/>
              <a:t>Mil millones</a:t>
            </a:r>
          </a:p>
          <a:p>
            <a:pPr marL="457200" lvl="0" indent="-298450" algn="l" rtl="0">
              <a:spcBef>
                <a:spcPts val="0"/>
              </a:spcBef>
              <a:spcAft>
                <a:spcPts val="0"/>
              </a:spcAft>
              <a:buSzPts val="1100"/>
              <a:buChar char="●"/>
            </a:pPr>
            <a:r>
              <a:rPr lang="es-US" dirty="0"/>
              <a:t>Lavarse las manos (muy impactante en el tiempo del COVID.)</a:t>
            </a:r>
          </a:p>
          <a:p>
            <a:pPr marL="457200" lvl="0" indent="-298450" algn="l" rtl="0">
              <a:spcBef>
                <a:spcPts val="0"/>
              </a:spcBef>
              <a:spcAft>
                <a:spcPts val="0"/>
              </a:spcAft>
              <a:buSzPts val="1100"/>
              <a:buChar char="●"/>
            </a:pPr>
            <a:r>
              <a:rPr lang="es-US" dirty="0"/>
              <a:t>Mujeres y niñas</a:t>
            </a:r>
          </a:p>
          <a:p>
            <a:pPr marL="0" lvl="0" indent="0" algn="l" rtl="0">
              <a:spcBef>
                <a:spcPts val="0"/>
              </a:spcBef>
              <a:spcAft>
                <a:spcPts val="0"/>
              </a:spcAft>
              <a:buNone/>
            </a:pPr>
            <a:endParaRPr dirty="0"/>
          </a:p>
          <a:p>
            <a:pPr marL="0" lvl="0" indent="0" algn="l" rtl="0">
              <a:spcBef>
                <a:spcPts val="0"/>
              </a:spcBef>
              <a:spcAft>
                <a:spcPts val="0"/>
              </a:spcAft>
              <a:buNone/>
            </a:pPr>
            <a:r>
              <a:rPr lang="en" u="sng" dirty="0">
                <a:solidFill>
                  <a:schemeClr val="hlink"/>
                </a:solidFill>
                <a:hlinkClick r:id="rId3"/>
              </a:rPr>
              <a:t>https://www.un.org/en/sections/issues-depth/water/</a:t>
            </a:r>
            <a:endParaRPr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a8b8efb29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a8b8efb29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¿Cuánto sabemos sobre el uso del agua y lo que es necesario para crear cosas que tal vez no asociamos al agua del todo? Por ejemplo, en promedio, ¿cuántos galones de agua se usan para producir una camisa de algodón? (Alrededor de 700 galones de agua; la mayoría se consume en el cultivo del algodón.) Sandra Postel nos invita a “¡pensar en toda el agua que llevamos puesta!” </a:t>
            </a:r>
            <a:endParaRPr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lang="es-US"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s-US" dirty="0">
                <a:solidFill>
                  <a:schemeClr val="dk1"/>
                </a:solidFill>
                <a:latin typeface="Calibri"/>
                <a:ea typeface="Calibri"/>
                <a:cs typeface="Calibri"/>
                <a:sym typeface="Calibri"/>
              </a:rPr>
              <a:t>¿Y que tal una hamburguesa? (634 galones); ¿una taza de café? (34 galones de agua)</a:t>
            </a:r>
            <a:endParaRPr dirty="0"/>
          </a:p>
          <a:p>
            <a:pPr marL="0" lvl="0" indent="0" algn="l" rtl="0">
              <a:spcBef>
                <a:spcPts val="0"/>
              </a:spcBef>
              <a:spcAft>
                <a:spcPts val="0"/>
              </a:spcAft>
              <a:buNone/>
            </a:pPr>
            <a:endParaRPr lang="en" dirty="0"/>
          </a:p>
          <a:p>
            <a:pPr marL="0" lvl="0" indent="0" algn="l" rtl="0">
              <a:spcBef>
                <a:spcPts val="0"/>
              </a:spcBef>
              <a:spcAft>
                <a:spcPts val="0"/>
              </a:spcAft>
              <a:buNone/>
            </a:pPr>
            <a:r>
              <a:rPr lang="en" dirty="0"/>
              <a:t>Cita: Sandra Postel, </a:t>
            </a:r>
            <a:r>
              <a:rPr lang="en" u="sng" dirty="0">
                <a:solidFill>
                  <a:schemeClr val="hlink"/>
                </a:solidFill>
                <a:hlinkClick r:id="rId3"/>
              </a:rPr>
              <a:t>https://youtu.be/1vmxvsx_D9Q</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a698cf771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a698cf771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a8b8efb29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a8b8efb29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944d9947b0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944d9947b0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a698cf771e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a698cf771e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US" dirty="0">
                <a:latin typeface="Proxima Nova" panose="020B0604020202020204" charset="0"/>
                <a:ea typeface="Calibri"/>
                <a:cs typeface="Calibri"/>
                <a:sym typeface="Calibri"/>
              </a:rPr>
              <a:t>La contaminación en los ríos, riachuelos, y lagos del mundo hace que el agua sea imbebible y daña a la fauna local. El sobreuso, causado en parte por el crecimiento de población, causa sequias de agua en los lagos, ríos, o riachuelos, antes de llegar al mar o a los vecinos de rio abajo, a veces causando conflicto. </a:t>
            </a:r>
            <a:endParaRPr dirty="0">
              <a:latin typeface="Proxima Nova" panose="020B0604020202020204" charset="0"/>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a698cf771e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a698cf771e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https://youtu.be/5s6ne766cZI</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a698cf77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a698cf77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a698cf771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a698cf771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a741f9b5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a741f9b5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https://youtu.be/xwOvBv8RLmo</a:t>
            </a:r>
            <a:endParaRPr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a698cf771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a698cf771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a698cf771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a698cf771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a698cf771e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a698cf771e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a698cf771e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a698cf771e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https://youtu.be/4V-KoJGGJ4s</a:t>
            </a:r>
            <a:endParaRPr dirty="0"/>
          </a:p>
          <a:p>
            <a:pPr marL="0" lvl="0" indent="0" algn="l" rtl="0">
              <a:spcBef>
                <a:spcPts val="0"/>
              </a:spcBef>
              <a:spcAft>
                <a:spcPts val="0"/>
              </a:spcAft>
              <a:buNone/>
            </a:pPr>
            <a:endParaRPr dirty="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a698cf771e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a698cf771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dirty="0">
                <a:latin typeface="Proxima Nova" panose="020B0604020202020204" charset="0"/>
              </a:rPr>
              <a:t>Esta prueba también se puede completar por </a:t>
            </a:r>
            <a:r>
              <a:rPr lang="es-US" dirty="0" err="1">
                <a:latin typeface="Proxima Nova" panose="020B0604020202020204" charset="0"/>
              </a:rPr>
              <a:t>Kahoot</a:t>
            </a:r>
            <a:r>
              <a:rPr lang="es-US" dirty="0">
                <a:latin typeface="Proxima Nova" panose="020B0604020202020204" charset="0"/>
              </a:rPr>
              <a:t>: aquí , </a:t>
            </a:r>
          </a:p>
          <a:p>
            <a:pPr marL="0" lvl="0" indent="0" algn="l" rtl="0">
              <a:spcBef>
                <a:spcPts val="0"/>
              </a:spcBef>
              <a:spcAft>
                <a:spcPts val="0"/>
              </a:spcAft>
              <a:buNone/>
            </a:pPr>
            <a:r>
              <a:rPr lang="es-US" dirty="0">
                <a:latin typeface="Proxima Nova" panose="020B0604020202020204" charset="0"/>
              </a:rPr>
              <a:t>o en grupos de 3-4 estudiantes, o como un ejercicio colectivo)</a:t>
            </a:r>
          </a:p>
          <a:p>
            <a:pPr marL="0" lvl="0" indent="0" algn="l" rtl="0">
              <a:spcBef>
                <a:spcPts val="0"/>
              </a:spcBef>
              <a:spcAft>
                <a:spcPts val="0"/>
              </a:spcAft>
              <a:buNone/>
            </a:pPr>
            <a:endParaRPr dirty="0">
              <a:latin typeface="Proxima Nova" panose="020B0604020202020204" charset="0"/>
            </a:endParaRPr>
          </a:p>
          <a:p>
            <a:pPr marL="158750" lvl="0" indent="0" algn="l" rtl="0">
              <a:spcBef>
                <a:spcPts val="0"/>
              </a:spcBef>
              <a:spcAft>
                <a:spcPts val="0"/>
              </a:spcAft>
              <a:buSzPts val="1100"/>
              <a:buNone/>
            </a:pPr>
            <a:r>
              <a:rPr lang="es-US" dirty="0">
                <a:latin typeface="Proxima Nova" panose="020B0604020202020204" charset="0"/>
              </a:rPr>
              <a:t>Respuestas: </a:t>
            </a:r>
          </a:p>
          <a:p>
            <a:pPr marL="457200" lvl="0" indent="-298450" algn="l" rtl="0">
              <a:spcBef>
                <a:spcPts val="0"/>
              </a:spcBef>
              <a:spcAft>
                <a:spcPts val="0"/>
              </a:spcAft>
              <a:buSzPts val="1100"/>
              <a:buChar char="●"/>
            </a:pPr>
            <a:r>
              <a:rPr lang="es-US" dirty="0">
                <a:latin typeface="Proxima Nova" panose="020B0604020202020204" charset="0"/>
              </a:rPr>
              <a:t>Los dinosaurios</a:t>
            </a:r>
          </a:p>
          <a:p>
            <a:pPr marL="457200" lvl="0" indent="-298450" algn="l" rtl="0">
              <a:spcBef>
                <a:spcPts val="0"/>
              </a:spcBef>
              <a:spcAft>
                <a:spcPts val="0"/>
              </a:spcAft>
              <a:buSzPts val="1100"/>
              <a:buChar char="●"/>
            </a:pPr>
            <a:r>
              <a:rPr lang="es-US" dirty="0">
                <a:latin typeface="Proxima Nova" panose="020B0604020202020204" charset="0"/>
              </a:rPr>
              <a:t>Uno (1) por ciento </a:t>
            </a:r>
          </a:p>
          <a:p>
            <a:pPr marL="457200" lvl="0" indent="-298450" algn="l" rtl="0">
              <a:spcBef>
                <a:spcPts val="0"/>
              </a:spcBef>
              <a:spcAft>
                <a:spcPts val="0"/>
              </a:spcAft>
              <a:buSzPts val="1100"/>
              <a:buChar char="●"/>
            </a:pPr>
            <a:r>
              <a:rPr lang="es-US" dirty="0">
                <a:latin typeface="Proxima Nova" panose="020B0604020202020204" charset="0"/>
              </a:rPr>
              <a:t>Salada</a:t>
            </a:r>
          </a:p>
          <a:p>
            <a:pPr marL="457200" lvl="0" indent="-298450" algn="l" rtl="0">
              <a:spcBef>
                <a:spcPts val="0"/>
              </a:spcBef>
              <a:spcAft>
                <a:spcPts val="0"/>
              </a:spcAft>
              <a:buSzPts val="1100"/>
              <a:buChar char="●"/>
            </a:pPr>
            <a:r>
              <a:rPr lang="es-US" dirty="0">
                <a:latin typeface="Proxima Nova" panose="020B0604020202020204" charset="0"/>
              </a:rPr>
              <a:t>Capas de hielo y glaciales </a:t>
            </a:r>
          </a:p>
          <a:p>
            <a:pPr marL="457200" lvl="0" indent="-298450" algn="l" rtl="0">
              <a:spcBef>
                <a:spcPts val="0"/>
              </a:spcBef>
              <a:spcAft>
                <a:spcPts val="0"/>
              </a:spcAft>
              <a:buSzPts val="1100"/>
              <a:buChar char="●"/>
            </a:pPr>
            <a:r>
              <a:rPr lang="es-US" dirty="0">
                <a:latin typeface="Proxima Nova" panose="020B0604020202020204" charset="0"/>
              </a:rPr>
              <a:t>Global</a:t>
            </a:r>
          </a:p>
          <a:p>
            <a:pPr marL="457200" lvl="0" indent="-298450" algn="l" rtl="0">
              <a:spcBef>
                <a:spcPts val="0"/>
              </a:spcBef>
              <a:spcAft>
                <a:spcPts val="0"/>
              </a:spcAft>
              <a:buSzPts val="1100"/>
              <a:buChar char="●"/>
            </a:pPr>
            <a:r>
              <a:rPr lang="es-US" dirty="0">
                <a:latin typeface="Proxima Nova" panose="020B0604020202020204" charset="0"/>
              </a:rPr>
              <a:t>“Hidro”-</a:t>
            </a:r>
            <a:r>
              <a:rPr lang="es-US" dirty="0" err="1">
                <a:latin typeface="Proxima Nova" panose="020B0604020202020204" charset="0"/>
              </a:rPr>
              <a:t>sfera</a:t>
            </a:r>
            <a:endParaRPr lang="es-US" dirty="0">
              <a:latin typeface="Proxima Nova" panose="020B0604020202020204" charset="0"/>
            </a:endParaRPr>
          </a:p>
          <a:p>
            <a:pPr marL="457200" lvl="0" indent="-298450" algn="l" rtl="0">
              <a:spcBef>
                <a:spcPts val="0"/>
              </a:spcBef>
              <a:spcAft>
                <a:spcPts val="0"/>
              </a:spcAft>
              <a:buSzPts val="1100"/>
              <a:buChar char="●"/>
            </a:pPr>
            <a:r>
              <a:rPr lang="es-US" dirty="0">
                <a:latin typeface="Proxima Nova" panose="020B0604020202020204" charset="0"/>
              </a:rPr>
              <a:t>2 veces</a:t>
            </a:r>
          </a:p>
          <a:p>
            <a:pPr marL="0" lvl="0" indent="0" algn="l" rtl="0">
              <a:spcBef>
                <a:spcPts val="0"/>
              </a:spcBef>
              <a:spcAft>
                <a:spcPts val="0"/>
              </a:spcAft>
              <a:buNone/>
            </a:pPr>
            <a:endParaRPr dirty="0">
              <a:latin typeface="Proxima Nova" panose="020B0604020202020204" charset="0"/>
            </a:endParaRPr>
          </a:p>
          <a:p>
            <a:pPr marL="0" lvl="0" indent="0" algn="l" rtl="0">
              <a:spcBef>
                <a:spcPts val="0"/>
              </a:spcBef>
              <a:spcAft>
                <a:spcPts val="0"/>
              </a:spcAft>
              <a:buClr>
                <a:schemeClr val="dk1"/>
              </a:buClr>
              <a:buSzPts val="1100"/>
              <a:buFont typeface="Arial"/>
              <a:buNone/>
            </a:pPr>
            <a:r>
              <a:rPr lang="en" dirty="0">
                <a:solidFill>
                  <a:schemeClr val="dk1"/>
                </a:solidFill>
                <a:latin typeface="Proxima Nova" panose="020B0604020202020204" charset="0"/>
                <a:ea typeface="Calibri"/>
                <a:cs typeface="Calibri"/>
                <a:sym typeface="Calibri"/>
              </a:rPr>
              <a:t>Cita de: </a:t>
            </a:r>
            <a:r>
              <a:rPr lang="en" u="sng" dirty="0">
                <a:solidFill>
                  <a:srgbClr val="1155CC"/>
                </a:solidFill>
                <a:latin typeface="Proxima Nova" panose="020B0604020202020204" charset="0"/>
                <a:ea typeface="Calibri"/>
                <a:cs typeface="Calibri"/>
                <a:sym typeface="Calibri"/>
                <a:hlinkClick r:id="rId3">
                  <a:extLst>
                    <a:ext uri="{A12FA001-AC4F-418D-AE19-62706E023703}">
                      <ahyp:hlinkClr xmlns:ahyp="http://schemas.microsoft.com/office/drawing/2018/hyperlinkcolor" val="tx"/>
                    </a:ext>
                  </a:extLst>
                </a:hlinkClick>
              </a:rPr>
              <a:t>National Geographic</a:t>
            </a:r>
            <a:endParaRPr dirty="0">
              <a:solidFill>
                <a:schemeClr val="dk1"/>
              </a:solidFill>
              <a:latin typeface="Proxima Nova" panose="020B0604020202020204" charset="0"/>
              <a:ea typeface="Calibri"/>
              <a:cs typeface="Calibri"/>
              <a:sym typeface="Calibri"/>
            </a:endParaRPr>
          </a:p>
          <a:p>
            <a:pPr marL="0" lvl="0" indent="0" algn="l" rtl="0">
              <a:spcBef>
                <a:spcPts val="0"/>
              </a:spcBef>
              <a:spcAft>
                <a:spcPts val="0"/>
              </a:spcAft>
              <a:buClr>
                <a:schemeClr val="dk1"/>
              </a:buClr>
              <a:buSzPts val="1100"/>
              <a:buFont typeface="Arial"/>
              <a:buNone/>
            </a:pPr>
            <a:r>
              <a:rPr lang="en" dirty="0">
                <a:solidFill>
                  <a:schemeClr val="dk1"/>
                </a:solidFill>
                <a:latin typeface="Proxima Nova" panose="020B0604020202020204" charset="0"/>
                <a:ea typeface="Calibri"/>
                <a:cs typeface="Calibri"/>
                <a:sym typeface="Calibri"/>
              </a:rPr>
              <a:t>Video Opcional: National Geographic: </a:t>
            </a:r>
            <a:r>
              <a:rPr lang="en" u="sng" dirty="0">
                <a:solidFill>
                  <a:schemeClr val="hlink"/>
                </a:solidFill>
                <a:latin typeface="Proxima Nova" panose="020B0604020202020204" charset="0"/>
                <a:ea typeface="Calibri"/>
                <a:cs typeface="Calibri"/>
                <a:sym typeface="Calibri"/>
                <a:hlinkClick r:id="rId4"/>
              </a:rPr>
              <a:t>Why Care About Water</a:t>
            </a:r>
            <a:endParaRPr dirty="0">
              <a:latin typeface="Proxima Nova" panose="020B060402020202020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pbs.org/video/ice-stupas-of-ladakh-mpvxhx/"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youtu.be/5s6ne766cZ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xwOvBv8RLmo&amp;feature=youtu.be&amp;ab_channel=ClimateReality"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youtu.be/xwOvBv8RLmo"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youtu.be/vXLTi5n3p14?t=591"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2400" y="1971575"/>
            <a:ext cx="8839201" cy="960421"/>
          </a:xfrm>
          <a:prstGeom prst="rect">
            <a:avLst/>
          </a:prstGeom>
          <a:noFill/>
          <a:ln>
            <a:noFill/>
          </a:ln>
        </p:spPr>
      </p:pic>
      <p:pic>
        <p:nvPicPr>
          <p:cNvPr id="55" name="Google Shape;55;p13"/>
          <p:cNvPicPr preferRelativeResize="0"/>
          <p:nvPr/>
        </p:nvPicPr>
        <p:blipFill>
          <a:blip r:embed="rId3">
            <a:alphaModFix/>
          </a:blip>
          <a:stretch>
            <a:fillRect/>
          </a:stretch>
        </p:blipFill>
        <p:spPr>
          <a:xfrm>
            <a:off x="152400" y="1971575"/>
            <a:ext cx="8839201" cy="9604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2"/>
        <p:cNvGrpSpPr/>
        <p:nvPr/>
      </p:nvGrpSpPr>
      <p:grpSpPr>
        <a:xfrm>
          <a:off x="0" y="0"/>
          <a:ext cx="0" cy="0"/>
          <a:chOff x="0" y="0"/>
          <a:chExt cx="0" cy="0"/>
        </a:xfrm>
      </p:grpSpPr>
      <p:sp>
        <p:nvSpPr>
          <p:cNvPr id="113" name="Google Shape;113;p22"/>
          <p:cNvSpPr txBox="1"/>
          <p:nvPr/>
        </p:nvSpPr>
        <p:spPr>
          <a:xfrm>
            <a:off x="216450" y="966275"/>
            <a:ext cx="8711100" cy="33978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457200" lvl="0" indent="-330200" algn="l" rtl="0">
              <a:spcBef>
                <a:spcPts val="1400"/>
              </a:spcBef>
              <a:spcAft>
                <a:spcPts val="0"/>
              </a:spcAft>
              <a:buClr>
                <a:srgbClr val="FFFFFF"/>
              </a:buClr>
              <a:buSzPts val="1600"/>
              <a:buFont typeface="Proxima Nova"/>
              <a:buChar char="●"/>
            </a:pPr>
            <a:r>
              <a:rPr lang="es-US" sz="1600" dirty="0">
                <a:solidFill>
                  <a:srgbClr val="FFFFFF"/>
                </a:solidFill>
                <a:latin typeface="Proxima Nova"/>
                <a:ea typeface="Proxima Nova"/>
                <a:cs typeface="Proxima Nova"/>
                <a:sym typeface="Proxima Nova"/>
              </a:rPr>
              <a:t>La agricultura es responsable por _____________ por ciento del uso del agua global. </a:t>
            </a:r>
          </a:p>
          <a:p>
            <a:pPr marL="457200" lvl="0" indent="-330200" algn="l" rtl="0">
              <a:spcBef>
                <a:spcPts val="1400"/>
              </a:spcBef>
              <a:spcAft>
                <a:spcPts val="0"/>
              </a:spcAft>
              <a:buClr>
                <a:srgbClr val="FFFFFF"/>
              </a:buClr>
              <a:buSzPts val="1600"/>
              <a:buFont typeface="Proxima Nova"/>
              <a:buChar char="●"/>
            </a:pPr>
            <a:r>
              <a:rPr lang="es-US" sz="1600" dirty="0">
                <a:solidFill>
                  <a:srgbClr val="FFFFFF"/>
                </a:solidFill>
                <a:latin typeface="Proxima Nova"/>
                <a:ea typeface="Proxima Nova"/>
                <a:cs typeface="Proxima Nova"/>
                <a:sym typeface="Proxima Nova"/>
              </a:rPr>
              <a:t>A medida que la población humana continúa creciendo, también crece el numero de personas experimentando ______________ de agua. (una falta de agua)</a:t>
            </a:r>
          </a:p>
          <a:p>
            <a:pPr marL="457200" lvl="0" indent="-330200" algn="l" rtl="0">
              <a:spcBef>
                <a:spcPts val="1400"/>
              </a:spcBef>
              <a:spcAft>
                <a:spcPts val="0"/>
              </a:spcAft>
              <a:buClr>
                <a:srgbClr val="FFFFFF"/>
              </a:buClr>
              <a:buSzPts val="1600"/>
              <a:buFont typeface="Proxima Nova"/>
              <a:buChar char="●"/>
            </a:pPr>
            <a:r>
              <a:rPr lang="es-US" sz="1600" dirty="0">
                <a:solidFill>
                  <a:srgbClr val="FFFFFF"/>
                </a:solidFill>
                <a:latin typeface="Proxima Nova"/>
                <a:ea typeface="Proxima Nova"/>
                <a:cs typeface="Proxima Nova"/>
                <a:sym typeface="Proxima Nova"/>
              </a:rPr>
              <a:t>Se estima que 2,2 ______________ de gente en el mundo no tiene acceso a servicios de agua administrados sanamente. </a:t>
            </a:r>
          </a:p>
          <a:p>
            <a:pPr marL="457200" lvl="0" indent="-330200" algn="l" rtl="0">
              <a:spcBef>
                <a:spcPts val="1400"/>
              </a:spcBef>
              <a:spcAft>
                <a:spcPts val="0"/>
              </a:spcAft>
              <a:buClr>
                <a:srgbClr val="FFFFFF"/>
              </a:buClr>
              <a:buSzPts val="1600"/>
              <a:buFont typeface="Proxima Nova"/>
              <a:buChar char="●"/>
            </a:pPr>
            <a:r>
              <a:rPr lang="es-US" sz="1600" dirty="0">
                <a:solidFill>
                  <a:srgbClr val="FFFFFF"/>
                </a:solidFill>
                <a:latin typeface="Proxima Nova"/>
                <a:ea typeface="Proxima Nova"/>
                <a:cs typeface="Proxima Nova"/>
                <a:sym typeface="Proxima Nova"/>
              </a:rPr>
              <a:t>Las Naciones Unidas estiman que 3 mil millones de personas en el mundo carecen de la facilidad básica para ____________________. </a:t>
            </a:r>
          </a:p>
          <a:p>
            <a:pPr marL="457200" lvl="0" indent="-330200" algn="l" rtl="0">
              <a:spcBef>
                <a:spcPts val="1400"/>
              </a:spcBef>
              <a:spcAft>
                <a:spcPts val="0"/>
              </a:spcAft>
              <a:buClr>
                <a:srgbClr val="FFFFFF"/>
              </a:buClr>
              <a:buSzPts val="1600"/>
              <a:buFont typeface="Proxima Nova"/>
              <a:buChar char="●"/>
            </a:pPr>
            <a:r>
              <a:rPr lang="es-US" sz="1600" dirty="0">
                <a:solidFill>
                  <a:srgbClr val="FFFFFF"/>
                </a:solidFill>
                <a:latin typeface="Proxima Nova"/>
                <a:ea typeface="Proxima Nova"/>
                <a:cs typeface="Proxima Nova"/>
                <a:sym typeface="Proxima Nova"/>
              </a:rPr>
              <a:t>Las _________ y las _____________son mayormente las responsables por recolectar el agua alrededor del mundo. </a:t>
            </a:r>
          </a:p>
          <a:p>
            <a:pPr marL="0" lvl="0" indent="0" algn="l" rtl="0">
              <a:spcBef>
                <a:spcPts val="1400"/>
              </a:spcBef>
              <a:spcAft>
                <a:spcPts val="0"/>
              </a:spcAft>
              <a:buClr>
                <a:schemeClr val="dk1"/>
              </a:buClr>
              <a:buSzPts val="1100"/>
              <a:buFont typeface="Arial"/>
              <a:buNone/>
            </a:pPr>
            <a:endParaRPr sz="1600" dirty="0">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C698-3352-D64D-98C8-C59910B24631}"/>
              </a:ext>
            </a:extLst>
          </p:cNvPr>
          <p:cNvSpPr>
            <a:spLocks noGrp="1"/>
          </p:cNvSpPr>
          <p:nvPr>
            <p:ph type="title"/>
          </p:nvPr>
        </p:nvSpPr>
        <p:spPr>
          <a:xfrm>
            <a:off x="-330851" y="569185"/>
            <a:ext cx="5298267" cy="777701"/>
          </a:xfrm>
        </p:spPr>
        <p:txBody>
          <a:bodyPr/>
          <a:lstStyle/>
          <a:p>
            <a:r>
              <a:rPr lang="en-US" dirty="0">
                <a:solidFill>
                  <a:schemeClr val="accent1"/>
                </a:solidFill>
                <a:latin typeface="Proxima Nova" panose="020B0604020202020204" charset="0"/>
              </a:rPr>
              <a:t>Ice Stupas of Ladakh</a:t>
            </a:r>
          </a:p>
        </p:txBody>
      </p:sp>
      <p:pic>
        <p:nvPicPr>
          <p:cNvPr id="3" name="Google Shape;119;p23">
            <a:hlinkClick r:id="rId3"/>
            <a:extLst>
              <a:ext uri="{FF2B5EF4-FFF2-40B4-BE49-F238E27FC236}">
                <a16:creationId xmlns:a16="http://schemas.microsoft.com/office/drawing/2014/main" id="{ECBF4D54-C13C-5B47-A5DE-AC34B1622879}"/>
              </a:ext>
            </a:extLst>
          </p:cNvPr>
          <p:cNvPicPr preferRelativeResize="0"/>
          <p:nvPr/>
        </p:nvPicPr>
        <p:blipFill>
          <a:blip r:embed="rId4">
            <a:alphaModFix/>
          </a:blip>
          <a:stretch>
            <a:fillRect/>
          </a:stretch>
        </p:blipFill>
        <p:spPr>
          <a:xfrm>
            <a:off x="7032875" y="3365925"/>
            <a:ext cx="1271250" cy="1271250"/>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786912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5"/>
        <p:cNvGrpSpPr/>
        <p:nvPr/>
      </p:nvGrpSpPr>
      <p:grpSpPr>
        <a:xfrm>
          <a:off x="0" y="0"/>
          <a:ext cx="0" cy="0"/>
          <a:chOff x="0" y="0"/>
          <a:chExt cx="0" cy="0"/>
        </a:xfrm>
      </p:grpSpPr>
      <p:pic>
        <p:nvPicPr>
          <p:cNvPr id="126" name="Google Shape;126;p24"/>
          <p:cNvPicPr preferRelativeResize="0"/>
          <p:nvPr/>
        </p:nvPicPr>
        <p:blipFill>
          <a:blip r:embed="rId3">
            <a:alphaModFix/>
          </a:blip>
          <a:stretch>
            <a:fillRect/>
          </a:stretch>
        </p:blipFill>
        <p:spPr>
          <a:xfrm>
            <a:off x="-2" y="0"/>
            <a:ext cx="9144000" cy="6094382"/>
          </a:xfrm>
          <a:prstGeom prst="rect">
            <a:avLst/>
          </a:prstGeom>
          <a:noFill/>
          <a:ln>
            <a:noFill/>
          </a:ln>
        </p:spPr>
      </p:pic>
      <p:pic>
        <p:nvPicPr>
          <p:cNvPr id="127" name="Google Shape;127;p24"/>
          <p:cNvPicPr preferRelativeResize="0"/>
          <p:nvPr/>
        </p:nvPicPr>
        <p:blipFill>
          <a:blip r:embed="rId4">
            <a:alphaModFix/>
          </a:blip>
          <a:stretch>
            <a:fillRect/>
          </a:stretch>
        </p:blipFill>
        <p:spPr>
          <a:xfrm>
            <a:off x="785728" y="525175"/>
            <a:ext cx="3174200" cy="2701453"/>
          </a:xfrm>
          <a:prstGeom prst="rect">
            <a:avLst/>
          </a:prstGeom>
          <a:noFill/>
          <a:ln>
            <a:noFill/>
          </a:ln>
        </p:spPr>
      </p:pic>
      <p:sp>
        <p:nvSpPr>
          <p:cNvPr id="128" name="Google Shape;128;p24"/>
          <p:cNvSpPr txBox="1"/>
          <p:nvPr/>
        </p:nvSpPr>
        <p:spPr>
          <a:xfrm>
            <a:off x="626175" y="3324113"/>
            <a:ext cx="3720600" cy="964062"/>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Proxima Nova"/>
                <a:ea typeface="Proxima Nova"/>
                <a:cs typeface="Proxima Nova"/>
                <a:sym typeface="Proxima Nova"/>
              </a:rPr>
              <a:t>En promedio, </a:t>
            </a:r>
            <a:r>
              <a:rPr lang="es-US" sz="1600" dirty="0">
                <a:latin typeface="Proxima Nova"/>
                <a:ea typeface="Proxima Nova"/>
                <a:cs typeface="Proxima Nova"/>
                <a:sym typeface="Proxima Nova"/>
              </a:rPr>
              <a:t>¿cuántos galones de agua se necesitan para hacer una playera de algodón?</a:t>
            </a:r>
            <a:endParaRPr sz="1600" dirty="0">
              <a:latin typeface="Proxima Nova"/>
              <a:ea typeface="Proxima Nova"/>
              <a:cs typeface="Proxima Nova"/>
              <a:sym typeface="Proxima Nova"/>
            </a:endParaRPr>
          </a:p>
        </p:txBody>
      </p:sp>
      <p:sp>
        <p:nvSpPr>
          <p:cNvPr id="129" name="Google Shape;129;p24"/>
          <p:cNvSpPr txBox="1"/>
          <p:nvPr/>
        </p:nvSpPr>
        <p:spPr>
          <a:xfrm>
            <a:off x="1254800" y="4288175"/>
            <a:ext cx="3917700" cy="61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s-US" sz="1600" dirty="0">
                <a:latin typeface="Proxima Nova"/>
                <a:ea typeface="Proxima Nova"/>
                <a:cs typeface="Proxima Nova"/>
                <a:sym typeface="Proxima Nova"/>
              </a:rPr>
              <a:t>¿Y qué tal una hamburguesa? </a:t>
            </a:r>
          </a:p>
          <a:p>
            <a:pPr marL="0" lvl="0" indent="0" algn="l" rtl="0">
              <a:spcBef>
                <a:spcPts val="0"/>
              </a:spcBef>
              <a:spcAft>
                <a:spcPts val="0"/>
              </a:spcAft>
              <a:buNone/>
            </a:pPr>
            <a:r>
              <a:rPr lang="es-US" sz="1600" dirty="0">
                <a:latin typeface="Proxima Nova"/>
                <a:ea typeface="Proxima Nova"/>
                <a:cs typeface="Proxima Nova"/>
                <a:sym typeface="Proxima Nova"/>
              </a:rPr>
              <a:t>¿O una taza de café? </a:t>
            </a:r>
            <a:endParaRPr sz="1600" dirty="0">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3"/>
        <p:cNvGrpSpPr/>
        <p:nvPr/>
      </p:nvGrpSpPr>
      <p:grpSpPr>
        <a:xfrm>
          <a:off x="0" y="0"/>
          <a:ext cx="0" cy="0"/>
          <a:chOff x="0" y="0"/>
          <a:chExt cx="0" cy="0"/>
        </a:xfrm>
      </p:grpSpPr>
      <p:sp>
        <p:nvSpPr>
          <p:cNvPr id="134" name="Google Shape;134;p25"/>
          <p:cNvSpPr txBox="1"/>
          <p:nvPr/>
        </p:nvSpPr>
        <p:spPr>
          <a:xfrm>
            <a:off x="657900" y="1079880"/>
            <a:ext cx="7828200" cy="3137117"/>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s-US" dirty="0">
                <a:solidFill>
                  <a:srgbClr val="FFFFFF"/>
                </a:solidFill>
                <a:latin typeface="Proxima Nova"/>
                <a:ea typeface="Proxima Nova"/>
                <a:cs typeface="Proxima Nova"/>
                <a:sym typeface="Proxima Nova"/>
              </a:rPr>
              <a:t>Por lo menos 63 millones de estadounidenses (casi 1/5 del país) fueron expuestos a agua potable peligrosa entre el 2007 y el 2017. </a:t>
            </a:r>
          </a:p>
          <a:p>
            <a:pPr marL="0" lvl="0" indent="0" algn="l" rtl="0">
              <a:spcBef>
                <a:spcPts val="0"/>
              </a:spcBef>
              <a:spcAft>
                <a:spcPts val="0"/>
              </a:spcAft>
              <a:buNone/>
            </a:pPr>
            <a:endParaRPr lang="es-US"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s-US" dirty="0">
                <a:solidFill>
                  <a:srgbClr val="FFFFFF"/>
                </a:solidFill>
                <a:latin typeface="Proxima Nova"/>
                <a:ea typeface="Proxima Nova"/>
                <a:cs typeface="Proxima Nova"/>
                <a:sym typeface="Proxima Nova"/>
              </a:rPr>
              <a:t>Agua sucia puede causar problemas de salud serios, y aun así, en muchas comunidades no abordan el tema del agua contaminada. Muchas de las plantas de agua locales, especialmente en comunidades de bajos ingresos, mas pequeñas, y compuestas por minorías, no disponen del dinero necesario ni tienen acceso al equipo necesario para filtrar los contaminantes del agua, o para reparar la tubería vieja   que deja a las comunidades susceptibles a la contaminación de plomo, fugas de agua, y tuberías fracturadas. </a:t>
            </a:r>
          </a:p>
          <a:p>
            <a:pPr marL="0" lvl="0" indent="0" algn="l" rtl="0">
              <a:spcBef>
                <a:spcPts val="0"/>
              </a:spcBef>
              <a:spcAft>
                <a:spcPts val="0"/>
              </a:spcAft>
              <a:buNone/>
            </a:pPr>
            <a:endParaRPr dirty="0">
              <a:solidFill>
                <a:srgbClr val="FFFFFF"/>
              </a:solidFill>
              <a:latin typeface="Proxima Nova"/>
              <a:ea typeface="Proxima Nova"/>
              <a:cs typeface="Proxima Nova"/>
              <a:sym typeface="Proxima Nova"/>
            </a:endParaRPr>
          </a:p>
          <a:p>
            <a:pPr marL="0" lvl="0" indent="0" algn="l" rtl="0">
              <a:spcBef>
                <a:spcPts val="0"/>
              </a:spcBef>
              <a:spcAft>
                <a:spcPts val="0"/>
              </a:spcAft>
              <a:buNone/>
            </a:pPr>
            <a:r>
              <a:rPr lang="es-US" dirty="0">
                <a:solidFill>
                  <a:srgbClr val="FFFFFF"/>
                </a:solidFill>
                <a:latin typeface="Proxima Nova"/>
                <a:ea typeface="Proxima Nova"/>
                <a:cs typeface="Proxima Nova"/>
                <a:sym typeface="Proxima Nova"/>
              </a:rPr>
              <a:t>Adicionalmente, el agua esta siendo contaminada por el vertido de sustancias industriales, contaminación granjera, y derrames de crudo a medida que se construyen conductos para éste a través de comunidades. ¿</a:t>
            </a:r>
            <a:r>
              <a:rPr lang="es-US" b="1" dirty="0">
                <a:solidFill>
                  <a:srgbClr val="FFFFFF"/>
                </a:solidFill>
                <a:latin typeface="Proxima Nova"/>
                <a:ea typeface="Proxima Nova"/>
                <a:cs typeface="Proxima Nova"/>
                <a:sym typeface="Proxima Nova"/>
              </a:rPr>
              <a:t>Qué más podemos aprender sobre el suministro de agua, y lo que podemos hacer para aumentar </a:t>
            </a:r>
            <a:r>
              <a:rPr lang="es-US" b="1" dirty="0">
                <a:solidFill>
                  <a:schemeClr val="accent4"/>
                </a:solidFill>
                <a:latin typeface="Proxima Nova"/>
                <a:ea typeface="Proxima Nova"/>
                <a:cs typeface="Proxima Nova"/>
                <a:sym typeface="Proxima Nova"/>
              </a:rPr>
              <a:t>el conocimiento, la concienciación y la acción</a:t>
            </a:r>
            <a:r>
              <a:rPr lang="es-US" dirty="0">
                <a:solidFill>
                  <a:srgbClr val="FFFFFF"/>
                </a:solidFill>
                <a:latin typeface="Proxima Nova"/>
                <a:ea typeface="Proxima Nova"/>
                <a:cs typeface="Proxima Nova"/>
                <a:sym typeface="Proxima Nova"/>
              </a:rPr>
              <a:t>? </a:t>
            </a:r>
            <a:endParaRPr dirty="0">
              <a:solidFill>
                <a:srgbClr val="FFFFFF"/>
              </a:solidFill>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8"/>
        <p:cNvGrpSpPr/>
        <p:nvPr/>
      </p:nvGrpSpPr>
      <p:grpSpPr>
        <a:xfrm>
          <a:off x="0" y="0"/>
          <a:ext cx="0" cy="0"/>
          <a:chOff x="0" y="0"/>
          <a:chExt cx="0" cy="0"/>
        </a:xfrm>
      </p:grpSpPr>
      <p:pic>
        <p:nvPicPr>
          <p:cNvPr id="139" name="Google Shape;139;p26"/>
          <p:cNvPicPr preferRelativeResize="0"/>
          <p:nvPr/>
        </p:nvPicPr>
        <p:blipFill>
          <a:blip r:embed="rId3">
            <a:alphaModFix amt="52000"/>
          </a:blip>
          <a:stretch>
            <a:fillRect/>
          </a:stretch>
        </p:blipFill>
        <p:spPr>
          <a:xfrm>
            <a:off x="-60960" y="-1431475"/>
            <a:ext cx="9204959" cy="6574974"/>
          </a:xfrm>
          <a:prstGeom prst="rect">
            <a:avLst/>
          </a:prstGeom>
          <a:noFill/>
          <a:ln>
            <a:noFill/>
          </a:ln>
        </p:spPr>
      </p:pic>
      <p:pic>
        <p:nvPicPr>
          <p:cNvPr id="140" name="Google Shape;140;p26"/>
          <p:cNvPicPr preferRelativeResize="0"/>
          <p:nvPr/>
        </p:nvPicPr>
        <p:blipFill>
          <a:blip r:embed="rId4">
            <a:alphaModFix/>
          </a:blip>
          <a:stretch>
            <a:fillRect/>
          </a:stretch>
        </p:blipFill>
        <p:spPr>
          <a:xfrm>
            <a:off x="5683100" y="3797063"/>
            <a:ext cx="841625" cy="841625"/>
          </a:xfrm>
          <a:prstGeom prst="rect">
            <a:avLst/>
          </a:prstGeom>
          <a:noFill/>
          <a:ln>
            <a:noFill/>
          </a:ln>
        </p:spPr>
      </p:pic>
      <p:pic>
        <p:nvPicPr>
          <p:cNvPr id="141" name="Google Shape;141;p26"/>
          <p:cNvPicPr preferRelativeResize="0"/>
          <p:nvPr/>
        </p:nvPicPr>
        <p:blipFill>
          <a:blip r:embed="rId5">
            <a:alphaModFix/>
          </a:blip>
          <a:stretch>
            <a:fillRect/>
          </a:stretch>
        </p:blipFill>
        <p:spPr>
          <a:xfrm>
            <a:off x="6686550" y="3799449"/>
            <a:ext cx="841625" cy="836838"/>
          </a:xfrm>
          <a:prstGeom prst="rect">
            <a:avLst/>
          </a:prstGeom>
          <a:noFill/>
          <a:ln>
            <a:noFill/>
          </a:ln>
        </p:spPr>
      </p:pic>
      <p:sp>
        <p:nvSpPr>
          <p:cNvPr id="142" name="Google Shape;142;p26"/>
          <p:cNvSpPr txBox="1"/>
          <p:nvPr/>
        </p:nvSpPr>
        <p:spPr>
          <a:xfrm>
            <a:off x="377450" y="1600275"/>
            <a:ext cx="4934100" cy="219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b="1" dirty="0">
                <a:solidFill>
                  <a:srgbClr val="FFFFFF"/>
                </a:solidFill>
                <a:latin typeface="Proxima Nova"/>
                <a:ea typeface="Proxima Nova"/>
                <a:cs typeface="Proxima Nova"/>
                <a:sym typeface="Proxima Nova"/>
              </a:rPr>
              <a:t>reto:</a:t>
            </a:r>
            <a:endParaRPr sz="2300" b="1"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2300" b="1"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s-US" sz="2300" dirty="0">
                <a:solidFill>
                  <a:srgbClr val="FFFFFF"/>
                </a:solidFill>
                <a:latin typeface="Proxima Nova"/>
                <a:ea typeface="Proxima Nova"/>
                <a:cs typeface="Proxima Nova"/>
                <a:sym typeface="Proxima Nova"/>
              </a:rPr>
              <a:t>Tu Historia Sobre el Agua</a:t>
            </a:r>
            <a:endParaRPr sz="2300" b="1" dirty="0">
              <a:solidFill>
                <a:srgbClr val="FFFFFF"/>
              </a:solidFill>
              <a:latin typeface="Proxima Nova"/>
              <a:ea typeface="Proxima Nova"/>
              <a:cs typeface="Proxima Nova"/>
              <a:sym typeface="Proxima Nova"/>
            </a:endParaRPr>
          </a:p>
        </p:txBody>
      </p:sp>
      <p:pic>
        <p:nvPicPr>
          <p:cNvPr id="143" name="Google Shape;143;p26"/>
          <p:cNvPicPr preferRelativeResize="0"/>
          <p:nvPr/>
        </p:nvPicPr>
        <p:blipFill>
          <a:blip r:embed="rId6">
            <a:alphaModFix/>
          </a:blip>
          <a:stretch>
            <a:fillRect/>
          </a:stretch>
        </p:blipFill>
        <p:spPr>
          <a:xfrm>
            <a:off x="5428575" y="3043809"/>
            <a:ext cx="2686052" cy="291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7"/>
        <p:cNvGrpSpPr/>
        <p:nvPr/>
      </p:nvGrpSpPr>
      <p:grpSpPr>
        <a:xfrm>
          <a:off x="0" y="0"/>
          <a:ext cx="0" cy="0"/>
          <a:chOff x="0" y="0"/>
          <a:chExt cx="0" cy="0"/>
        </a:xfrm>
      </p:grpSpPr>
      <p:sp>
        <p:nvSpPr>
          <p:cNvPr id="148" name="Google Shape;148;p27"/>
          <p:cNvSpPr txBox="1"/>
          <p:nvPr/>
        </p:nvSpPr>
        <p:spPr>
          <a:xfrm>
            <a:off x="1325300" y="2283500"/>
            <a:ext cx="5258700" cy="72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400" dirty="0" err="1">
                <a:solidFill>
                  <a:srgbClr val="FFFFFF"/>
                </a:solidFill>
                <a:latin typeface="Proxima Nova"/>
                <a:ea typeface="Proxima Nova"/>
                <a:cs typeface="Proxima Nova"/>
                <a:sym typeface="Proxima Nova"/>
              </a:rPr>
              <a:t>Diapositivas</a:t>
            </a:r>
            <a:r>
              <a:rPr lang="en-US" sz="3400" dirty="0">
                <a:solidFill>
                  <a:srgbClr val="FFFFFF"/>
                </a:solidFill>
                <a:latin typeface="Proxima Nova"/>
                <a:ea typeface="Proxima Nova"/>
                <a:cs typeface="Proxima Nova"/>
                <a:sym typeface="Proxima Nova"/>
              </a:rPr>
              <a:t> </a:t>
            </a:r>
            <a:r>
              <a:rPr lang="en-US" sz="3400" dirty="0" err="1">
                <a:solidFill>
                  <a:srgbClr val="FFFFFF"/>
                </a:solidFill>
                <a:latin typeface="Proxima Nova"/>
                <a:ea typeface="Proxima Nova"/>
                <a:cs typeface="Proxima Nova"/>
                <a:sym typeface="Proxima Nova"/>
              </a:rPr>
              <a:t>Adicionales</a:t>
            </a:r>
            <a:endParaRPr sz="3400" dirty="0">
              <a:solidFill>
                <a:srgbClr val="FFFFFF"/>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2"/>
        <p:cNvGrpSpPr/>
        <p:nvPr/>
      </p:nvGrpSpPr>
      <p:grpSpPr>
        <a:xfrm>
          <a:off x="0" y="0"/>
          <a:ext cx="0" cy="0"/>
          <a:chOff x="0" y="0"/>
          <a:chExt cx="0" cy="0"/>
        </a:xfrm>
      </p:grpSpPr>
      <p:pic>
        <p:nvPicPr>
          <p:cNvPr id="153" name="Google Shape;153;p28"/>
          <p:cNvPicPr preferRelativeResize="0"/>
          <p:nvPr/>
        </p:nvPicPr>
        <p:blipFill>
          <a:blip r:embed="rId3">
            <a:alphaModFix/>
          </a:blip>
          <a:stretch>
            <a:fillRect/>
          </a:stretch>
        </p:blipFill>
        <p:spPr>
          <a:xfrm>
            <a:off x="3" y="-550400"/>
            <a:ext cx="9195352" cy="6090420"/>
          </a:xfrm>
          <a:prstGeom prst="rect">
            <a:avLst/>
          </a:prstGeom>
          <a:noFill/>
          <a:ln>
            <a:noFill/>
          </a:ln>
        </p:spPr>
      </p:pic>
      <p:sp>
        <p:nvSpPr>
          <p:cNvPr id="154" name="Google Shape;154;p28"/>
          <p:cNvSpPr txBox="1"/>
          <p:nvPr/>
        </p:nvSpPr>
        <p:spPr>
          <a:xfrm>
            <a:off x="232374" y="1333200"/>
            <a:ext cx="4468717" cy="7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US" sz="1800" dirty="0">
                <a:solidFill>
                  <a:srgbClr val="FFFFFF"/>
                </a:solidFill>
                <a:latin typeface="Proxima Nova"/>
                <a:ea typeface="Proxima Nova"/>
                <a:cs typeface="Proxima Nova"/>
                <a:sym typeface="Proxima Nova"/>
              </a:rPr>
              <a:t>¿Cómo ha cambiado el desarrollo 	humano el flujo natural del agua?</a:t>
            </a:r>
            <a:r>
              <a:rPr lang="en" sz="1800" dirty="0">
                <a:solidFill>
                  <a:srgbClr val="FFFFFF"/>
                </a:solidFill>
                <a:latin typeface="Proxima Nova"/>
                <a:ea typeface="Proxima Nova"/>
                <a:cs typeface="Proxima Nova"/>
                <a:sym typeface="Proxima Nova"/>
              </a:rPr>
              <a:t> </a:t>
            </a:r>
            <a:endParaRPr sz="2000" dirty="0">
              <a:solidFill>
                <a:srgbClr val="FFFFFF"/>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8"/>
        <p:cNvGrpSpPr/>
        <p:nvPr/>
      </p:nvGrpSpPr>
      <p:grpSpPr>
        <a:xfrm>
          <a:off x="0" y="0"/>
          <a:ext cx="0" cy="0"/>
          <a:chOff x="0" y="0"/>
          <a:chExt cx="0" cy="0"/>
        </a:xfrm>
      </p:grpSpPr>
      <p:pic>
        <p:nvPicPr>
          <p:cNvPr id="159" name="Google Shape;159;p29"/>
          <p:cNvPicPr preferRelativeResize="0"/>
          <p:nvPr/>
        </p:nvPicPr>
        <p:blipFill>
          <a:blip r:embed="rId3">
            <a:alphaModFix/>
          </a:blip>
          <a:stretch>
            <a:fillRect/>
          </a:stretch>
        </p:blipFill>
        <p:spPr>
          <a:xfrm>
            <a:off x="-2" y="-434700"/>
            <a:ext cx="9144004" cy="6104119"/>
          </a:xfrm>
          <a:prstGeom prst="rect">
            <a:avLst/>
          </a:prstGeom>
          <a:noFill/>
          <a:ln>
            <a:noFill/>
          </a:ln>
        </p:spPr>
      </p:pic>
      <p:sp>
        <p:nvSpPr>
          <p:cNvPr id="160" name="Google Shape;160;p29"/>
          <p:cNvSpPr txBox="1"/>
          <p:nvPr/>
        </p:nvSpPr>
        <p:spPr>
          <a:xfrm>
            <a:off x="5018950" y="4415450"/>
            <a:ext cx="2632800" cy="6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i="1" dirty="0">
                <a:solidFill>
                  <a:srgbClr val="434343"/>
                </a:solidFill>
                <a:latin typeface="Proxima Nova"/>
                <a:ea typeface="Proxima Nova"/>
                <a:cs typeface="Proxima Nova"/>
                <a:sym typeface="Proxima Nova"/>
              </a:rPr>
              <a:t>Watershed</a:t>
            </a:r>
            <a:endParaRPr sz="3800" i="1" dirty="0">
              <a:solidFill>
                <a:srgbClr val="434343"/>
              </a:solidFill>
              <a:latin typeface="Proxima Nova"/>
              <a:ea typeface="Proxima Nova"/>
              <a:cs typeface="Proxima Nova"/>
              <a:sym typeface="Proxima Nova"/>
            </a:endParaRPr>
          </a:p>
        </p:txBody>
      </p:sp>
      <p:pic>
        <p:nvPicPr>
          <p:cNvPr id="161" name="Google Shape;161;p29">
            <a:hlinkClick r:id="rId4"/>
          </p:cNvPr>
          <p:cNvPicPr preferRelativeResize="0"/>
          <p:nvPr/>
        </p:nvPicPr>
        <p:blipFill>
          <a:blip r:embed="rId5">
            <a:alphaModFix/>
          </a:blip>
          <a:stretch>
            <a:fillRect/>
          </a:stretch>
        </p:blipFill>
        <p:spPr>
          <a:xfrm>
            <a:off x="5556700" y="3179025"/>
            <a:ext cx="1271250" cy="12712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0" y="-620905"/>
            <a:ext cx="9143998" cy="6081203"/>
          </a:xfrm>
          <a:prstGeom prst="rect">
            <a:avLst/>
          </a:prstGeom>
          <a:noFill/>
          <a:ln>
            <a:noFill/>
          </a:ln>
        </p:spPr>
      </p:pic>
      <p:sp>
        <p:nvSpPr>
          <p:cNvPr id="61" name="Google Shape;61;p14"/>
          <p:cNvSpPr txBox="1"/>
          <p:nvPr/>
        </p:nvSpPr>
        <p:spPr>
          <a:xfrm>
            <a:off x="3110250" y="1459025"/>
            <a:ext cx="2923500" cy="777300"/>
          </a:xfrm>
          <a:prstGeom prst="rect">
            <a:avLst/>
          </a:prstGeom>
          <a:noFill/>
          <a:ln>
            <a:noFill/>
          </a:ln>
          <a:effectLst>
            <a:outerShdw blurRad="8572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s-US" sz="2500" dirty="0">
                <a:solidFill>
                  <a:srgbClr val="FFFFFF"/>
                </a:solidFill>
                <a:latin typeface="Proxima Nova"/>
                <a:ea typeface="Proxima Nova"/>
                <a:cs typeface="Proxima Nova"/>
                <a:sym typeface="Proxima Nova"/>
              </a:rPr>
              <a:t>capítulo </a:t>
            </a:r>
            <a:r>
              <a:rPr lang="en" sz="2500" dirty="0">
                <a:solidFill>
                  <a:srgbClr val="FFFFFF"/>
                </a:solidFill>
                <a:latin typeface="Proxima Nova"/>
                <a:ea typeface="Proxima Nova"/>
                <a:cs typeface="Proxima Nova"/>
                <a:sym typeface="Proxima Nova"/>
              </a:rPr>
              <a:t>4</a:t>
            </a:r>
            <a:endParaRPr sz="2500" dirty="0">
              <a:solidFill>
                <a:srgbClr val="FFFFFF"/>
              </a:solidFill>
              <a:latin typeface="Proxima Nova"/>
              <a:ea typeface="Proxima Nova"/>
              <a:cs typeface="Proxima Nova"/>
              <a:sym typeface="Proxima Nova"/>
            </a:endParaRPr>
          </a:p>
        </p:txBody>
      </p:sp>
      <p:sp>
        <p:nvSpPr>
          <p:cNvPr id="62" name="Google Shape;62;p14"/>
          <p:cNvSpPr txBox="1"/>
          <p:nvPr/>
        </p:nvSpPr>
        <p:spPr>
          <a:xfrm>
            <a:off x="1313549" y="2660175"/>
            <a:ext cx="6516900" cy="1097700"/>
          </a:xfrm>
          <a:prstGeom prst="rect">
            <a:avLst/>
          </a:prstGeom>
          <a:noFill/>
          <a:ln>
            <a:noFill/>
          </a:ln>
          <a:effectLst>
            <a:outerShdw blurRad="128588"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s-US" sz="3600" b="1" dirty="0">
                <a:solidFill>
                  <a:srgbClr val="FFFFFF"/>
                </a:solidFill>
                <a:latin typeface="Proxima Nova"/>
                <a:ea typeface="Proxima Nova"/>
                <a:cs typeface="Proxima Nova"/>
                <a:sym typeface="Proxima Nova"/>
              </a:rPr>
              <a:t>el diseño de la tierra</a:t>
            </a:r>
            <a:endParaRPr sz="3600" b="1" dirty="0">
              <a:solidFill>
                <a:srgbClr val="FFFFFF"/>
              </a:solidFill>
              <a:latin typeface="Proxima Nova"/>
              <a:ea typeface="Proxima Nova"/>
              <a:cs typeface="Proxima Nova"/>
              <a:sym typeface="Proxima Nova"/>
            </a:endParaRPr>
          </a:p>
        </p:txBody>
      </p:sp>
      <p:sp>
        <p:nvSpPr>
          <p:cNvPr id="63" name="Google Shape;63;p14"/>
          <p:cNvSpPr txBox="1"/>
          <p:nvPr/>
        </p:nvSpPr>
        <p:spPr>
          <a:xfrm>
            <a:off x="1855433" y="3209025"/>
            <a:ext cx="5083867" cy="762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s-US" sz="2600" dirty="0">
                <a:solidFill>
                  <a:srgbClr val="CCCCCC"/>
                </a:solidFill>
                <a:latin typeface="Proxima Nova"/>
                <a:ea typeface="Proxima Nova"/>
                <a:cs typeface="Proxima Nova"/>
                <a:sym typeface="Proxima Nova"/>
              </a:rPr>
              <a:t>l</a:t>
            </a:r>
            <a:r>
              <a:rPr lang="en" sz="2600" dirty="0">
                <a:solidFill>
                  <a:srgbClr val="CCCCCC"/>
                </a:solidFill>
                <a:latin typeface="Proxima Nova"/>
                <a:ea typeface="Proxima Nova"/>
                <a:cs typeface="Proxima Nova"/>
                <a:sym typeface="Proxima Nova"/>
              </a:rPr>
              <a:t>a vida y la reciprocidad: parte 2</a:t>
            </a:r>
            <a:endParaRPr sz="2600" b="1" dirty="0">
              <a:solidFill>
                <a:srgbClr val="CCCCCC"/>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0" y="-620905"/>
            <a:ext cx="9143998" cy="6081203"/>
          </a:xfrm>
          <a:prstGeom prst="rect">
            <a:avLst/>
          </a:prstGeom>
          <a:noFill/>
          <a:ln>
            <a:noFill/>
          </a:ln>
        </p:spPr>
      </p:pic>
      <p:sp>
        <p:nvSpPr>
          <p:cNvPr id="69" name="Google Shape;69;p15"/>
          <p:cNvSpPr txBox="1"/>
          <p:nvPr/>
        </p:nvSpPr>
        <p:spPr>
          <a:xfrm>
            <a:off x="5649375" y="2961875"/>
            <a:ext cx="3346200" cy="15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US" sz="1700" dirty="0">
                <a:solidFill>
                  <a:schemeClr val="lt1"/>
                </a:solidFill>
                <a:latin typeface="Proxima Nova"/>
                <a:ea typeface="Proxima Nova"/>
                <a:cs typeface="Proxima Nova"/>
                <a:sym typeface="Proxima Nova"/>
              </a:rPr>
              <a:t>Escribo mi historia para que otros puedan ver fragmentos de ellos mismos.</a:t>
            </a:r>
            <a:endParaRPr sz="900" dirty="0">
              <a:solidFill>
                <a:schemeClr val="lt1"/>
              </a:solidFill>
              <a:latin typeface="Proxima Nova"/>
              <a:ea typeface="Proxima Nova"/>
              <a:cs typeface="Proxima Nova"/>
              <a:sym typeface="Proxima Nova"/>
            </a:endParaRPr>
          </a:p>
          <a:p>
            <a:pPr marL="457200" lvl="0" indent="0" algn="l" rtl="0">
              <a:spcBef>
                <a:spcPts val="0"/>
              </a:spcBef>
              <a:spcAft>
                <a:spcPts val="0"/>
              </a:spcAft>
              <a:buNone/>
            </a:pPr>
            <a:r>
              <a:rPr lang="en" sz="1100" dirty="0">
                <a:solidFill>
                  <a:schemeClr val="lt1"/>
                </a:solidFill>
                <a:latin typeface="Proxima Nova"/>
                <a:ea typeface="Proxima Nova"/>
                <a:cs typeface="Proxima Nova"/>
                <a:sym typeface="Proxima Nova"/>
              </a:rPr>
              <a:t>– Lena Waithe</a:t>
            </a:r>
            <a:endParaRPr dirty="0">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3"/>
        <p:cNvGrpSpPr/>
        <p:nvPr/>
      </p:nvGrpSpPr>
      <p:grpSpPr>
        <a:xfrm>
          <a:off x="0" y="0"/>
          <a:ext cx="0" cy="0"/>
          <a:chOff x="0" y="0"/>
          <a:chExt cx="0" cy="0"/>
        </a:xfrm>
      </p:grpSpPr>
      <p:pic>
        <p:nvPicPr>
          <p:cNvPr id="74" name="Google Shape;74;p16" descr="Image">
            <a:hlinkClick r:id="rId3"/>
          </p:cNvPr>
          <p:cNvPicPr preferRelativeResize="0"/>
          <p:nvPr/>
        </p:nvPicPr>
        <p:blipFill rotWithShape="1">
          <a:blip r:embed="rId4">
            <a:alphaModFix/>
          </a:blip>
          <a:srcRect/>
          <a:stretch/>
        </p:blipFill>
        <p:spPr>
          <a:xfrm>
            <a:off x="0" y="-287834"/>
            <a:ext cx="9144000" cy="6096010"/>
          </a:xfrm>
          <a:prstGeom prst="rect">
            <a:avLst/>
          </a:prstGeom>
          <a:noFill/>
          <a:ln>
            <a:noFill/>
          </a:ln>
        </p:spPr>
      </p:pic>
      <p:sp>
        <p:nvSpPr>
          <p:cNvPr id="75" name="Google Shape;75;p16"/>
          <p:cNvSpPr txBox="1"/>
          <p:nvPr/>
        </p:nvSpPr>
        <p:spPr>
          <a:xfrm>
            <a:off x="176435" y="2268471"/>
            <a:ext cx="4200256" cy="9834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434343"/>
              </a:buClr>
              <a:buSzPts val="3600"/>
              <a:buFont typeface="Gill Sans"/>
              <a:buNone/>
            </a:pPr>
            <a:r>
              <a:rPr lang="en" sz="2900" i="0" u="sng" strike="noStrike" cap="none" dirty="0">
                <a:solidFill>
                  <a:srgbClr val="FFFFFF"/>
                </a:solid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Amanda Gorman</a:t>
            </a:r>
            <a:endParaRPr sz="2900" dirty="0">
              <a:solidFill>
                <a:srgbClr val="FFFFFF"/>
              </a:solidFill>
              <a:latin typeface="Proxima Nova"/>
              <a:ea typeface="Proxima Nova"/>
              <a:cs typeface="Proxima Nova"/>
              <a:sym typeface="Proxima Nova"/>
            </a:endParaRPr>
          </a:p>
          <a:p>
            <a:pPr marL="0" marR="0" lvl="0" indent="0" algn="ctr" rtl="0">
              <a:lnSpc>
                <a:spcPct val="100000"/>
              </a:lnSpc>
              <a:spcBef>
                <a:spcPts val="0"/>
              </a:spcBef>
              <a:spcAft>
                <a:spcPts val="0"/>
              </a:spcAft>
              <a:buClr>
                <a:srgbClr val="434343"/>
              </a:buClr>
              <a:buSzPts val="3600"/>
              <a:buFont typeface="Gill Sans"/>
              <a:buNone/>
            </a:pPr>
            <a:r>
              <a:rPr lang="es-US" sz="1300" dirty="0">
                <a:solidFill>
                  <a:srgbClr val="FFFFFF"/>
                </a:solidFill>
                <a:latin typeface="Proxima Nova"/>
                <a:ea typeface="Proxima Nova"/>
                <a:cs typeface="Proxima Nova"/>
                <a:sym typeface="Proxima Nova"/>
              </a:rPr>
              <a:t>Primer Poeta Juvenil Laureada de los Estados Unidos. </a:t>
            </a:r>
            <a:endParaRPr sz="1300" dirty="0">
              <a:solidFill>
                <a:srgbClr val="FFFFFF"/>
              </a:solidFill>
              <a:latin typeface="Proxima Nova"/>
              <a:ea typeface="Proxima Nova"/>
              <a:cs typeface="Proxima Nova"/>
              <a:sym typeface="Proxima Nova"/>
            </a:endParaRPr>
          </a:p>
        </p:txBody>
      </p:sp>
      <p:pic>
        <p:nvPicPr>
          <p:cNvPr id="76" name="Google Shape;76;p16">
            <a:hlinkClick r:id="rId5"/>
          </p:cNvPr>
          <p:cNvPicPr preferRelativeResize="0"/>
          <p:nvPr/>
        </p:nvPicPr>
        <p:blipFill>
          <a:blip r:embed="rId6">
            <a:alphaModFix/>
          </a:blip>
          <a:stretch>
            <a:fillRect/>
          </a:stretch>
        </p:blipFill>
        <p:spPr>
          <a:xfrm>
            <a:off x="7328850" y="3597075"/>
            <a:ext cx="1290451" cy="129045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0"/>
        <p:cNvGrpSpPr/>
        <p:nvPr/>
      </p:nvGrpSpPr>
      <p:grpSpPr>
        <a:xfrm>
          <a:off x="0" y="0"/>
          <a:ext cx="0" cy="0"/>
          <a:chOff x="0" y="0"/>
          <a:chExt cx="0" cy="0"/>
        </a:xfrm>
      </p:grpSpPr>
      <p:pic>
        <p:nvPicPr>
          <p:cNvPr id="81" name="Google Shape;81;p17"/>
          <p:cNvPicPr preferRelativeResize="0"/>
          <p:nvPr/>
        </p:nvPicPr>
        <p:blipFill>
          <a:blip r:embed="rId3">
            <a:alphaModFix amt="69000"/>
          </a:blip>
          <a:stretch>
            <a:fillRect/>
          </a:stretch>
        </p:blipFill>
        <p:spPr>
          <a:xfrm>
            <a:off x="0" y="-455672"/>
            <a:ext cx="9144001" cy="6859323"/>
          </a:xfrm>
          <a:prstGeom prst="rect">
            <a:avLst/>
          </a:prstGeom>
          <a:noFill/>
          <a:ln>
            <a:noFill/>
          </a:ln>
        </p:spPr>
      </p:pic>
      <p:sp>
        <p:nvSpPr>
          <p:cNvPr id="82" name="Google Shape;82;p17"/>
          <p:cNvSpPr txBox="1"/>
          <p:nvPr/>
        </p:nvSpPr>
        <p:spPr>
          <a:xfrm>
            <a:off x="1503300" y="3108960"/>
            <a:ext cx="7572600" cy="1676965"/>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s-US" dirty="0">
                <a:solidFill>
                  <a:srgbClr val="EFEFEF"/>
                </a:solidFill>
                <a:latin typeface="Proxima Nova"/>
                <a:ea typeface="Proxima Nova"/>
                <a:cs typeface="Proxima Nova"/>
                <a:sym typeface="Proxima Nova"/>
              </a:rPr>
              <a:t>“Yo creo, firmemente, que nuestra historia humana en las próximas décadas será, no en grado leve, una </a:t>
            </a:r>
            <a:r>
              <a:rPr lang="es-US" dirty="0">
                <a:solidFill>
                  <a:schemeClr val="accent5">
                    <a:lumMod val="60000"/>
                    <a:lumOff val="40000"/>
                  </a:schemeClr>
                </a:solidFill>
                <a:latin typeface="Proxima Nova"/>
                <a:ea typeface="Proxima Nova"/>
                <a:cs typeface="Proxima Nova"/>
                <a:sym typeface="Proxima Nova"/>
              </a:rPr>
              <a:t>historia sobre el agua</a:t>
            </a:r>
            <a:r>
              <a:rPr lang="es-US" dirty="0">
                <a:solidFill>
                  <a:srgbClr val="EFEFEF"/>
                </a:solidFill>
                <a:latin typeface="Proxima Nova"/>
                <a:ea typeface="Proxima Nova"/>
                <a:cs typeface="Proxima Nova"/>
                <a:sym typeface="Proxima Nova"/>
              </a:rPr>
              <a:t>. Pero la conclusión de esa historia del agua no es segura; todavía seguimos creando esa narrativa, y hacemos esa narrativa cada día con las opciones que tomamos sobre cómo usar, administrar, valorar, y pensar, sobre el agua potable.”</a:t>
            </a:r>
          </a:p>
          <a:p>
            <a:pPr marL="0" lvl="0" indent="0" algn="l" rtl="0">
              <a:lnSpc>
                <a:spcPct val="100000"/>
              </a:lnSpc>
              <a:spcBef>
                <a:spcPts val="0"/>
              </a:spcBef>
              <a:spcAft>
                <a:spcPts val="0"/>
              </a:spcAft>
              <a:buClr>
                <a:schemeClr val="dk1"/>
              </a:buClr>
              <a:buSzPts val="1100"/>
              <a:buFont typeface="Arial"/>
              <a:buNone/>
            </a:pPr>
            <a:endParaRPr lang="es-US" dirty="0">
              <a:solidFill>
                <a:srgbClr val="EFEFEF"/>
              </a:solidFill>
              <a:latin typeface="Proxima Nova"/>
              <a:ea typeface="Proxima Nova"/>
              <a:cs typeface="Proxima Nova"/>
              <a:sym typeface="Proxima Nova"/>
            </a:endParaRPr>
          </a:p>
          <a:p>
            <a:pPr lvl="0" algn="r" rtl="0">
              <a:lnSpc>
                <a:spcPct val="100000"/>
              </a:lnSpc>
              <a:spcBef>
                <a:spcPts val="0"/>
              </a:spcBef>
              <a:spcAft>
                <a:spcPts val="0"/>
              </a:spcAft>
              <a:buClr>
                <a:schemeClr val="dk1"/>
              </a:buClr>
              <a:buSzPts val="1100"/>
            </a:pPr>
            <a:r>
              <a:rPr lang="es-US" dirty="0">
                <a:solidFill>
                  <a:srgbClr val="EFEFEF"/>
                </a:solidFill>
                <a:latin typeface="Proxima Nova"/>
                <a:ea typeface="Proxima Nova"/>
                <a:cs typeface="Proxima Nova"/>
                <a:sym typeface="Proxima Nova"/>
              </a:rPr>
              <a:t>- Sandra Postel, Miembro de </a:t>
            </a:r>
            <a:r>
              <a:rPr lang="es-US" i="1" dirty="0" err="1">
                <a:solidFill>
                  <a:srgbClr val="EFEFEF"/>
                </a:solidFill>
                <a:latin typeface="Proxima Nova"/>
                <a:ea typeface="Proxima Nova"/>
                <a:cs typeface="Proxima Nova"/>
                <a:sym typeface="Proxima Nova"/>
              </a:rPr>
              <a:t>National</a:t>
            </a:r>
            <a:r>
              <a:rPr lang="es-US" i="1" dirty="0">
                <a:solidFill>
                  <a:srgbClr val="EFEFEF"/>
                </a:solidFill>
                <a:latin typeface="Proxima Nova"/>
                <a:ea typeface="Proxima Nova"/>
                <a:cs typeface="Proxima Nova"/>
                <a:sym typeface="Proxima Nova"/>
              </a:rPr>
              <a:t> </a:t>
            </a:r>
            <a:r>
              <a:rPr lang="es-US" i="1" dirty="0" err="1">
                <a:solidFill>
                  <a:srgbClr val="EFEFEF"/>
                </a:solidFill>
                <a:latin typeface="Proxima Nova"/>
                <a:ea typeface="Proxima Nova"/>
                <a:cs typeface="Proxima Nova"/>
                <a:sym typeface="Proxima Nova"/>
              </a:rPr>
              <a:t>Geographic</a:t>
            </a:r>
            <a:r>
              <a:rPr lang="es-US" dirty="0">
                <a:solidFill>
                  <a:srgbClr val="EFEFEF"/>
                </a:solidFill>
                <a:latin typeface="Proxima Nova"/>
                <a:ea typeface="Proxima Nova"/>
                <a:cs typeface="Proxima Nova"/>
                <a:sym typeface="Proxima Nova"/>
              </a:rPr>
              <a:t>, </a:t>
            </a:r>
          </a:p>
          <a:p>
            <a:pPr lvl="0" algn="r" rtl="0">
              <a:lnSpc>
                <a:spcPct val="100000"/>
              </a:lnSpc>
              <a:spcBef>
                <a:spcPts val="0"/>
              </a:spcBef>
              <a:spcAft>
                <a:spcPts val="0"/>
              </a:spcAft>
              <a:buClr>
                <a:schemeClr val="dk1"/>
              </a:buClr>
              <a:buSzPts val="1100"/>
            </a:pPr>
            <a:r>
              <a:rPr lang="es-US" dirty="0">
                <a:solidFill>
                  <a:srgbClr val="EFEFEF"/>
                </a:solidFill>
                <a:latin typeface="Proxima Nova"/>
                <a:ea typeface="Proxima Nova"/>
                <a:cs typeface="Proxima Nova"/>
                <a:sym typeface="Proxima Nova"/>
              </a:rPr>
              <a:t>Proyecto Para La Política Global Del Agua</a:t>
            </a:r>
          </a:p>
          <a:p>
            <a:pPr marL="0" lvl="0" indent="0" algn="l" rtl="0">
              <a:spcBef>
                <a:spcPts val="0"/>
              </a:spcBef>
              <a:spcAft>
                <a:spcPts val="0"/>
              </a:spcAft>
              <a:buNone/>
            </a:pPr>
            <a:endParaRPr sz="1800" dirty="0">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3"/>
        <p:cNvGrpSpPr/>
        <p:nvPr/>
      </p:nvGrpSpPr>
      <p:grpSpPr>
        <a:xfrm>
          <a:off x="0" y="0"/>
          <a:ext cx="0" cy="0"/>
          <a:chOff x="0" y="0"/>
          <a:chExt cx="0" cy="0"/>
        </a:xfrm>
      </p:grpSpPr>
      <p:pic>
        <p:nvPicPr>
          <p:cNvPr id="94" name="Google Shape;94;p19"/>
          <p:cNvPicPr preferRelativeResize="0"/>
          <p:nvPr/>
        </p:nvPicPr>
        <p:blipFill>
          <a:blip r:embed="rId3">
            <a:alphaModFix/>
          </a:blip>
          <a:stretch>
            <a:fillRect/>
          </a:stretch>
        </p:blipFill>
        <p:spPr>
          <a:xfrm>
            <a:off x="1" y="-838250"/>
            <a:ext cx="9144001" cy="7044015"/>
          </a:xfrm>
          <a:prstGeom prst="rect">
            <a:avLst/>
          </a:prstGeom>
          <a:noFill/>
          <a:ln>
            <a:noFill/>
          </a:ln>
        </p:spPr>
      </p:pic>
      <p:sp>
        <p:nvSpPr>
          <p:cNvPr id="95" name="Google Shape;95;p19"/>
          <p:cNvSpPr txBox="1"/>
          <p:nvPr/>
        </p:nvSpPr>
        <p:spPr>
          <a:xfrm>
            <a:off x="279699" y="456024"/>
            <a:ext cx="4184301" cy="1060803"/>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s-US" sz="2100" dirty="0">
                <a:solidFill>
                  <a:srgbClr val="FFFFFF"/>
                </a:solidFill>
                <a:latin typeface="Proxima Nova"/>
                <a:ea typeface="Proxima Nova"/>
                <a:cs typeface="Proxima Nova"/>
                <a:sym typeface="Proxima Nova"/>
              </a:rPr>
              <a:t>¿Cuáles actividades humanas requieren </a:t>
            </a:r>
            <a:r>
              <a:rPr lang="es-US" sz="2100" dirty="0">
                <a:solidFill>
                  <a:schemeClr val="accent5">
                    <a:lumMod val="60000"/>
                    <a:lumOff val="40000"/>
                  </a:schemeClr>
                </a:solidFill>
                <a:latin typeface="Proxima Nova"/>
                <a:ea typeface="Proxima Nova"/>
                <a:cs typeface="Proxima Nova"/>
                <a:sym typeface="Proxima Nova"/>
              </a:rPr>
              <a:t>agua potable? </a:t>
            </a:r>
            <a:endParaRPr sz="2100" dirty="0">
              <a:solidFill>
                <a:schemeClr val="accent5">
                  <a:lumMod val="60000"/>
                  <a:lumOff val="40000"/>
                </a:schemeClr>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9"/>
        <p:cNvGrpSpPr/>
        <p:nvPr/>
      </p:nvGrpSpPr>
      <p:grpSpPr>
        <a:xfrm>
          <a:off x="0" y="0"/>
          <a:ext cx="0" cy="0"/>
          <a:chOff x="0" y="0"/>
          <a:chExt cx="0" cy="0"/>
        </a:xfrm>
      </p:grpSpPr>
      <p:pic>
        <p:nvPicPr>
          <p:cNvPr id="100" name="Google Shape;100;p20"/>
          <p:cNvPicPr preferRelativeResize="0"/>
          <p:nvPr/>
        </p:nvPicPr>
        <p:blipFill>
          <a:blip r:embed="rId3">
            <a:alphaModFix amt="78000"/>
          </a:blip>
          <a:stretch>
            <a:fillRect/>
          </a:stretch>
        </p:blipFill>
        <p:spPr>
          <a:xfrm>
            <a:off x="1" y="-838250"/>
            <a:ext cx="9144001" cy="7044015"/>
          </a:xfrm>
          <a:prstGeom prst="rect">
            <a:avLst/>
          </a:prstGeom>
          <a:noFill/>
          <a:ln>
            <a:noFill/>
          </a:ln>
        </p:spPr>
      </p:pic>
      <p:sp>
        <p:nvSpPr>
          <p:cNvPr id="101" name="Google Shape;101;p20"/>
          <p:cNvSpPr txBox="1"/>
          <p:nvPr/>
        </p:nvSpPr>
        <p:spPr>
          <a:xfrm>
            <a:off x="551569" y="445267"/>
            <a:ext cx="3869400" cy="831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s-US" sz="2100" dirty="0">
                <a:solidFill>
                  <a:srgbClr val="FFFFFF"/>
                </a:solidFill>
                <a:latin typeface="Proxima Nova"/>
                <a:ea typeface="Proxima Nova"/>
                <a:cs typeface="Proxima Nova"/>
                <a:sym typeface="Proxima Nova"/>
              </a:rPr>
              <a:t>¿Cuáles actividades humanas requieren </a:t>
            </a:r>
            <a:r>
              <a:rPr lang="es-US" sz="2100" dirty="0">
                <a:solidFill>
                  <a:schemeClr val="accent5">
                    <a:lumMod val="60000"/>
                    <a:lumOff val="40000"/>
                  </a:schemeClr>
                </a:solidFill>
                <a:latin typeface="Proxima Nova"/>
                <a:ea typeface="Proxima Nova"/>
                <a:cs typeface="Proxima Nova"/>
                <a:sym typeface="Proxima Nova"/>
              </a:rPr>
              <a:t>agua potable? </a:t>
            </a:r>
          </a:p>
        </p:txBody>
      </p:sp>
      <p:sp>
        <p:nvSpPr>
          <p:cNvPr id="102" name="Google Shape;102;p20"/>
          <p:cNvSpPr txBox="1"/>
          <p:nvPr/>
        </p:nvSpPr>
        <p:spPr>
          <a:xfrm>
            <a:off x="2734500" y="1364700"/>
            <a:ext cx="2051400" cy="2949116"/>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US" sz="1800" dirty="0">
                <a:solidFill>
                  <a:srgbClr val="FFFFFF"/>
                </a:solidFill>
                <a:latin typeface="Proxima Nova"/>
                <a:ea typeface="Proxima Nova"/>
                <a:cs typeface="Proxima Nova"/>
                <a:sym typeface="Proxima Nova"/>
              </a:rPr>
              <a:t>producción de comida, cocinar, bañarse, sanidad, generación de electricidad, fabricación, regar los patios, fregar/lavar los platos, lavarse los dientes</a:t>
            </a:r>
            <a:endParaRPr sz="1800" dirty="0">
              <a:solidFill>
                <a:srgbClr val="FFFFFF"/>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7"/>
        <p:cNvGrpSpPr/>
        <p:nvPr/>
      </p:nvGrpSpPr>
      <p:grpSpPr>
        <a:xfrm>
          <a:off x="0" y="0"/>
          <a:ext cx="0" cy="0"/>
          <a:chOff x="0" y="0"/>
          <a:chExt cx="0" cy="0"/>
        </a:xfrm>
      </p:grpSpPr>
      <p:pic>
        <p:nvPicPr>
          <p:cNvPr id="118" name="Google Shape;118;p23"/>
          <p:cNvPicPr preferRelativeResize="0"/>
          <p:nvPr/>
        </p:nvPicPr>
        <p:blipFill>
          <a:blip r:embed="rId3"/>
          <a:srcRect/>
          <a:stretch/>
        </p:blipFill>
        <p:spPr>
          <a:xfrm>
            <a:off x="-40367" y="-676900"/>
            <a:ext cx="9178261" cy="6126978"/>
          </a:xfrm>
          <a:prstGeom prst="rect">
            <a:avLst/>
          </a:prstGeom>
          <a:noFill/>
          <a:ln>
            <a:noFill/>
          </a:ln>
        </p:spPr>
      </p:pic>
      <p:pic>
        <p:nvPicPr>
          <p:cNvPr id="119" name="Google Shape;119;p23">
            <a:hlinkClick r:id="rId4"/>
          </p:cNvPr>
          <p:cNvPicPr preferRelativeResize="0"/>
          <p:nvPr/>
        </p:nvPicPr>
        <p:blipFill>
          <a:blip r:embed="rId5">
            <a:alphaModFix/>
          </a:blip>
          <a:stretch>
            <a:fillRect/>
          </a:stretch>
        </p:blipFill>
        <p:spPr>
          <a:xfrm>
            <a:off x="7032875" y="3365925"/>
            <a:ext cx="1271250" cy="1271250"/>
          </a:xfrm>
          <a:prstGeom prst="rect">
            <a:avLst/>
          </a:prstGeom>
          <a:noFill/>
          <a:ln>
            <a:noFill/>
          </a:ln>
          <a:effectLst>
            <a:outerShdw blurRad="57150" dist="19050" dir="5400000" algn="bl" rotWithShape="0">
              <a:srgbClr val="000000">
                <a:alpha val="50000"/>
              </a:srgbClr>
            </a:outerShdw>
          </a:effectLst>
        </p:spPr>
      </p:pic>
      <p:sp>
        <p:nvSpPr>
          <p:cNvPr id="120" name="Google Shape;120;p23"/>
          <p:cNvSpPr txBox="1"/>
          <p:nvPr/>
        </p:nvSpPr>
        <p:spPr>
          <a:xfrm>
            <a:off x="2872059" y="2520726"/>
            <a:ext cx="3155700" cy="665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3800" i="1" dirty="0">
                <a:solidFill>
                  <a:schemeClr val="accent1"/>
                </a:solidFill>
                <a:latin typeface="Proxima Nova"/>
                <a:ea typeface="Proxima Nova"/>
                <a:cs typeface="Proxima Nova"/>
                <a:sym typeface="Proxima Nova"/>
              </a:rPr>
              <a:t>Home is Where the Water Runs Clean</a:t>
            </a:r>
            <a:endParaRPr sz="3800" i="1" dirty="0">
              <a:solidFill>
                <a:schemeClr val="accent1"/>
              </a:solidFill>
              <a:latin typeface="Proxima Nova"/>
              <a:ea typeface="Proxima Nova"/>
              <a:cs typeface="Proxima Nova"/>
              <a:sym typeface="Proxima Nova"/>
            </a:endParaRPr>
          </a:p>
        </p:txBody>
      </p:sp>
      <p:sp>
        <p:nvSpPr>
          <p:cNvPr id="121" name="Google Shape;121;p23"/>
          <p:cNvSpPr txBox="1"/>
          <p:nvPr/>
        </p:nvSpPr>
        <p:spPr>
          <a:xfrm>
            <a:off x="807375" y="566975"/>
            <a:ext cx="5769300" cy="1020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s-US" b="1" dirty="0">
                <a:solidFill>
                  <a:schemeClr val="bg1"/>
                </a:solidFill>
                <a:latin typeface="Proxima Nova"/>
                <a:ea typeface="Proxima Nova"/>
                <a:cs typeface="Proxima Nova"/>
                <a:sym typeface="Proxima Nova"/>
              </a:rPr>
              <a:t>“El derecho humano al agua es indispensable para llevar una vida de dignidad humana…. Es un prerrequisito para la realización de otros derechos humanos.” </a:t>
            </a:r>
          </a:p>
          <a:p>
            <a:pPr marL="0" lvl="0" indent="0" algn="r" rtl="0">
              <a:spcBef>
                <a:spcPts val="0"/>
              </a:spcBef>
              <a:spcAft>
                <a:spcPts val="0"/>
              </a:spcAft>
              <a:buNone/>
            </a:pPr>
            <a:r>
              <a:rPr lang="es-US" sz="1200" b="1" dirty="0">
                <a:solidFill>
                  <a:schemeClr val="bg1"/>
                </a:solidFill>
                <a:latin typeface="Proxima Nova" panose="020B0604020202020204" charset="0"/>
                <a:ea typeface="Proxima Nova"/>
                <a:cs typeface="Proxima Nova"/>
                <a:sym typeface="Proxima Nova"/>
              </a:rPr>
              <a:t>- </a:t>
            </a:r>
            <a:r>
              <a:rPr lang="es-US" sz="1200" b="1" dirty="0">
                <a:solidFill>
                  <a:schemeClr val="bg1"/>
                </a:solidFill>
                <a:effectLst/>
                <a:latin typeface="Proxima Nova" panose="020B0604020202020204" charset="0"/>
                <a:ea typeface="Arial Unicode MS"/>
              </a:rPr>
              <a:t>Comité de Derechos Económicos, Sociales y Culturales de la ONU</a:t>
            </a:r>
            <a:endParaRPr sz="1200" b="1" dirty="0">
              <a:solidFill>
                <a:schemeClr val="bg1"/>
              </a:solidFill>
              <a:latin typeface="Proxima Nova" panose="020B0604020202020204" charset="0"/>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6"/>
        <p:cNvGrpSpPr/>
        <p:nvPr/>
      </p:nvGrpSpPr>
      <p:grpSpPr>
        <a:xfrm>
          <a:off x="0" y="0"/>
          <a:ext cx="0" cy="0"/>
          <a:chOff x="0" y="0"/>
          <a:chExt cx="0" cy="0"/>
        </a:xfrm>
      </p:grpSpPr>
      <p:sp>
        <p:nvSpPr>
          <p:cNvPr id="107" name="Google Shape;107;p21"/>
          <p:cNvSpPr txBox="1"/>
          <p:nvPr/>
        </p:nvSpPr>
        <p:spPr>
          <a:xfrm>
            <a:off x="305775" y="584725"/>
            <a:ext cx="8674200" cy="4181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457200" lvl="0" indent="-330200" algn="l" rtl="0">
              <a:spcBef>
                <a:spcPts val="1400"/>
              </a:spcBef>
              <a:spcAft>
                <a:spcPts val="0"/>
              </a:spcAft>
              <a:buClr>
                <a:srgbClr val="FFFFFF"/>
              </a:buClr>
              <a:buSzPts val="1600"/>
              <a:buFont typeface="Proxima Nova"/>
              <a:buChar char="●"/>
            </a:pPr>
            <a:r>
              <a:rPr lang="es-US" sz="1600" dirty="0">
                <a:solidFill>
                  <a:srgbClr val="FFFFFF"/>
                </a:solidFill>
                <a:latin typeface="Proxima Nova"/>
                <a:ea typeface="Proxima Nova"/>
                <a:cs typeface="Proxima Nova"/>
                <a:sym typeface="Proxima Nova"/>
              </a:rPr>
              <a:t>Hoy existe la misma cantidad de agua en la Tierra que cuando __________ existían. </a:t>
            </a:r>
          </a:p>
          <a:p>
            <a:pPr marL="457200" lvl="0" indent="-330200" algn="l" rtl="0">
              <a:spcBef>
                <a:spcPts val="1400"/>
              </a:spcBef>
              <a:spcAft>
                <a:spcPts val="0"/>
              </a:spcAft>
              <a:buClr>
                <a:srgbClr val="FFFFFF"/>
              </a:buClr>
              <a:buSzPts val="1600"/>
              <a:buFont typeface="Proxima Nova"/>
              <a:buChar char="●"/>
            </a:pPr>
            <a:r>
              <a:rPr lang="es-US" sz="1600" dirty="0">
                <a:solidFill>
                  <a:srgbClr val="FFFFFF"/>
                </a:solidFill>
                <a:latin typeface="Proxima Nova"/>
                <a:ea typeface="Proxima Nova"/>
                <a:cs typeface="Proxima Nova"/>
                <a:sym typeface="Proxima Nova"/>
              </a:rPr>
              <a:t>Solamente menos de __________por ciento del agua del planeta esta disponible para satisfacer la necesidad de agua potable diaria, la sanidad, y la comida de mas de 7,8 mil millones de personas y millones mas otras especies. </a:t>
            </a:r>
          </a:p>
          <a:p>
            <a:pPr marL="457200" lvl="0" indent="-330200" algn="l" rtl="0">
              <a:spcBef>
                <a:spcPts val="1400"/>
              </a:spcBef>
              <a:spcAft>
                <a:spcPts val="0"/>
              </a:spcAft>
              <a:buClr>
                <a:srgbClr val="FFFFFF"/>
              </a:buClr>
              <a:buSzPts val="1600"/>
              <a:buFont typeface="Proxima Nova"/>
              <a:buChar char="●"/>
            </a:pPr>
            <a:r>
              <a:rPr lang="es-US" sz="1600" dirty="0">
                <a:solidFill>
                  <a:srgbClr val="FFFFFF"/>
                </a:solidFill>
                <a:latin typeface="Proxima Nova"/>
                <a:ea typeface="Proxima Nova"/>
                <a:cs typeface="Proxima Nova"/>
                <a:sym typeface="Proxima Nova"/>
              </a:rPr>
              <a:t>Más del 97% del agua en el mundo es muy ________________para tomar.</a:t>
            </a:r>
          </a:p>
          <a:p>
            <a:pPr marL="457200" lvl="0" indent="-330200" algn="l" rtl="0">
              <a:spcBef>
                <a:spcPts val="1400"/>
              </a:spcBef>
              <a:spcAft>
                <a:spcPts val="0"/>
              </a:spcAft>
              <a:buClr>
                <a:srgbClr val="FFFFFF"/>
              </a:buClr>
              <a:buSzPts val="1600"/>
              <a:buFont typeface="Proxima Nova"/>
              <a:buChar char="●"/>
            </a:pPr>
            <a:r>
              <a:rPr lang="es-US" sz="1600" dirty="0">
                <a:solidFill>
                  <a:srgbClr val="FFFFFF"/>
                </a:solidFill>
                <a:latin typeface="Proxima Nova"/>
                <a:ea typeface="Proxima Nova"/>
                <a:cs typeface="Proxima Nova"/>
                <a:sym typeface="Proxima Nova"/>
              </a:rPr>
              <a:t>Otro 2% no esta disponible para tomar porque está encerrado en capas de __________ y ___________. </a:t>
            </a:r>
          </a:p>
          <a:p>
            <a:pPr marL="457200" lvl="0" indent="-330200" algn="l" rtl="0">
              <a:spcBef>
                <a:spcPts val="1400"/>
              </a:spcBef>
              <a:spcAft>
                <a:spcPts val="0"/>
              </a:spcAft>
              <a:buClr>
                <a:srgbClr val="FFFFFF"/>
              </a:buClr>
              <a:buSzPts val="1600"/>
              <a:buFont typeface="Proxima Nova"/>
              <a:buChar char="●"/>
            </a:pPr>
            <a:r>
              <a:rPr lang="es-US" sz="1600" dirty="0">
                <a:solidFill>
                  <a:srgbClr val="FFFFFF"/>
                </a:solidFill>
                <a:latin typeface="Proxima Nova"/>
                <a:ea typeface="Proxima Nova"/>
                <a:cs typeface="Proxima Nova"/>
                <a:sym typeface="Proxima Nova"/>
              </a:rPr>
              <a:t>El acceso al agua potable es un tema local y __________.</a:t>
            </a:r>
          </a:p>
          <a:p>
            <a:pPr marL="457200" lvl="0" indent="-330200" algn="l" rtl="0">
              <a:spcBef>
                <a:spcPts val="1400"/>
              </a:spcBef>
              <a:spcAft>
                <a:spcPts val="0"/>
              </a:spcAft>
              <a:buClr>
                <a:srgbClr val="FFFFFF"/>
              </a:buClr>
              <a:buSzPts val="1600"/>
              <a:buFont typeface="Proxima Nova"/>
              <a:buChar char="●"/>
            </a:pPr>
            <a:r>
              <a:rPr lang="es-US" sz="1600" dirty="0">
                <a:solidFill>
                  <a:srgbClr val="FFFFFF"/>
                </a:solidFill>
                <a:latin typeface="Proxima Nova"/>
                <a:ea typeface="Proxima Nova"/>
                <a:cs typeface="Proxima Nova"/>
                <a:sym typeface="Proxima Nova"/>
              </a:rPr>
              <a:t>Todos vivimos en la _________-</a:t>
            </a:r>
            <a:r>
              <a:rPr lang="es-US" sz="1600" dirty="0" err="1">
                <a:solidFill>
                  <a:srgbClr val="FFFFFF"/>
                </a:solidFill>
                <a:latin typeface="Proxima Nova"/>
                <a:ea typeface="Proxima Nova"/>
                <a:cs typeface="Proxima Nova"/>
                <a:sym typeface="Proxima Nova"/>
              </a:rPr>
              <a:t>sfera</a:t>
            </a:r>
            <a:r>
              <a:rPr lang="es-US" sz="1600" dirty="0">
                <a:solidFill>
                  <a:srgbClr val="FFFFFF"/>
                </a:solidFill>
                <a:latin typeface="Proxima Nova"/>
                <a:ea typeface="Proxima Nova"/>
                <a:cs typeface="Proxima Nova"/>
                <a:sym typeface="Proxima Nova"/>
              </a:rPr>
              <a:t>.</a:t>
            </a:r>
          </a:p>
          <a:p>
            <a:pPr marL="457200" lvl="0" indent="-330200" algn="l" rtl="0">
              <a:spcBef>
                <a:spcPts val="1400"/>
              </a:spcBef>
              <a:spcAft>
                <a:spcPts val="0"/>
              </a:spcAft>
              <a:buClr>
                <a:srgbClr val="FFFFFF"/>
              </a:buClr>
              <a:buSzPts val="1600"/>
              <a:buFont typeface="Proxima Nova"/>
              <a:buChar char="●"/>
            </a:pPr>
            <a:r>
              <a:rPr lang="es-US" sz="1600" dirty="0">
                <a:solidFill>
                  <a:srgbClr val="FFFFFF"/>
                </a:solidFill>
                <a:latin typeface="Proxima Nova"/>
                <a:ea typeface="Proxima Nova"/>
                <a:cs typeface="Proxima Nova"/>
                <a:sym typeface="Proxima Nova"/>
              </a:rPr>
              <a:t>Para apoyar la vida promedia en los Estados Unidos, se necesitan _______veces más agua que el uso promedio global. </a:t>
            </a:r>
          </a:p>
          <a:p>
            <a:pPr marL="0" lvl="0" indent="0" algn="l" rtl="0">
              <a:spcBef>
                <a:spcPts val="0"/>
              </a:spcBef>
              <a:spcAft>
                <a:spcPts val="0"/>
              </a:spcAft>
              <a:buNone/>
            </a:pPr>
            <a:endParaRPr sz="1600" dirty="0">
              <a:solidFill>
                <a:srgbClr val="FFFFFF"/>
              </a:solidFill>
              <a:latin typeface="Proxima Nova"/>
              <a:ea typeface="Proxima Nova"/>
              <a:cs typeface="Proxima Nova"/>
              <a:sym typeface="Proxima Nova"/>
            </a:endParaRPr>
          </a:p>
        </p:txBody>
      </p:sp>
      <p:sp>
        <p:nvSpPr>
          <p:cNvPr id="108" name="Google Shape;108;p21"/>
          <p:cNvSpPr txBox="1"/>
          <p:nvPr/>
        </p:nvSpPr>
        <p:spPr>
          <a:xfrm>
            <a:off x="305775" y="144325"/>
            <a:ext cx="40509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US" sz="2300" dirty="0">
                <a:solidFill>
                  <a:srgbClr val="FFFFFF"/>
                </a:solidFill>
                <a:latin typeface="Proxima Nova"/>
                <a:ea typeface="Proxima Nova"/>
                <a:cs typeface="Proxima Nova"/>
                <a:sym typeface="Proxima Nova"/>
              </a:rPr>
              <a:t>¿Sabías?</a:t>
            </a:r>
            <a:endParaRPr sz="2300" dirty="0">
              <a:solidFill>
                <a:srgbClr val="FFFFFF"/>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1000</Words>
  <Application>Microsoft Office PowerPoint</Application>
  <PresentationFormat>On-screen Show (16:9)</PresentationFormat>
  <Paragraphs>75</Paragraphs>
  <Slides>17</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Gill Sans</vt:lpstr>
      <vt:lpstr>Calibri</vt:lpstr>
      <vt:lpstr>Proxima Nova</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Ice Stupas of Ladakh</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Cordero</dc:creator>
  <cp:lastModifiedBy>Maria Cordero</cp:lastModifiedBy>
  <cp:revision>10</cp:revision>
  <dcterms:modified xsi:type="dcterms:W3CDTF">2022-01-04T09:02:49Z</dcterms:modified>
</cp:coreProperties>
</file>