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Lst>
  <p:notesMasterIdLst>
    <p:notesMasterId r:id="rId21"/>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9" r:id="rId15"/>
    <p:sldId id="271" r:id="rId16"/>
    <p:sldId id="272" r:id="rId17"/>
    <p:sldId id="273" r:id="rId18"/>
    <p:sldId id="274" r:id="rId19"/>
    <p:sldId id="275" r:id="rId20"/>
  </p:sldIdLst>
  <p:sldSz cx="9144000" cy="5143500" type="screen16x9"/>
  <p:notesSz cx="6858000" cy="9144000"/>
  <p:embeddedFontLst>
    <p:embeddedFont>
      <p:font typeface="Calibri" panose="020F0502020204030204" pitchFamily="34" charset="0"/>
      <p:regular r:id="rId22"/>
      <p:bold r:id="rId23"/>
      <p:italic r:id="rId24"/>
      <p:boldItalic r:id="rId25"/>
    </p:embeddedFont>
    <p:embeddedFont>
      <p:font typeface="Gill Sans" panose="020B0604020202020204" charset="0"/>
      <p:regular r:id="rId26"/>
      <p:bold r:id="rId27"/>
    </p:embeddedFont>
    <p:embeddedFont>
      <p:font typeface="Proxima Nova" panose="020B0604020202020204" charset="0"/>
      <p:regular r:id="rId28"/>
      <p:bold r:id="rId29"/>
      <p:italic r:id="rId30"/>
      <p:boldItalic r:id="rId31"/>
    </p:embeddedFont>
    <p:embeddedFont>
      <p:font typeface="Proxima Nova Extrabold" panose="020B0604020202020204" charset="0"/>
      <p:bold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74458" autoAdjust="0"/>
  </p:normalViewPr>
  <p:slideViewPr>
    <p:cSldViewPr snapToGrid="0">
      <p:cViewPr>
        <p:scale>
          <a:sx n="89" d="100"/>
          <a:sy n="89" d="100"/>
        </p:scale>
        <p:origin x="552" y="-6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5.fntdata"/><Relationship Id="rId3" Type="http://schemas.openxmlformats.org/officeDocument/2006/relationships/slide" Target="slides/slide1.xml"/><Relationship Id="rId21" Type="http://schemas.openxmlformats.org/officeDocument/2006/relationships/notesMaster" Target="notesMasters/notesMaster1.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4.fntdata"/><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3.fntdata"/><Relationship Id="rId32"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2.fntdata"/><Relationship Id="rId28" Type="http://schemas.openxmlformats.org/officeDocument/2006/relationships/font" Target="fonts/font7.fntdata"/><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youtu.be/YPtB_y6y-ko"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youtu.be/eD6inQ-z3O8"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youtu.be/qqgwuL07JtI"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youtu.be/BbVASV30vVc"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youtu.be/qqgwuL07JtI"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www.anotesark.com"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BbVASV30vVc"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youtu.be/qqgwuL07JtI"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ationalgeographic.org/media/why-ocean-matter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b40c64bb84_0_2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b40c64bb84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b40c64bb84_0_3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b40c64bb84_0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(Video Opcional:</a:t>
            </a:r>
            <a:r>
              <a:rPr lang="en" i="1" dirty="0">
                <a:solidFill>
                  <a:srgbClr val="1155CC"/>
                </a:solidFill>
                <a:latin typeface="Calibri"/>
                <a:ea typeface="Calibri"/>
                <a:cs typeface="Calibri"/>
                <a:sym typeface="Calibri"/>
              </a:rPr>
              <a:t> </a:t>
            </a:r>
            <a:r>
              <a:rPr lang="en" i="1" dirty="0">
                <a:solidFill>
                  <a:srgbClr val="1155CC"/>
                </a:solidFill>
                <a:uFill>
                  <a:noFill/>
                </a:uFill>
                <a:latin typeface="Calibri"/>
                <a:ea typeface="Calibri"/>
                <a:cs typeface="Calibri"/>
                <a:sym typeface="Calibri"/>
                <a:hlinkClick r:id="rId3">
                  <a:extLst>
                    <a:ext uri="{A12FA001-AC4F-418D-AE19-62706E023703}">
                      <ahyp:hlinkClr xmlns:ahyp="http://schemas.microsoft.com/office/drawing/2018/hyperlinkcolor" val="tx"/>
                    </a:ext>
                  </a:extLst>
                </a:hlinkClick>
              </a:rPr>
              <a:t>Big Blue and You: Surf Day and Clean Up</a:t>
            </a:r>
            <a:r>
              <a:rPr lang="en" dirty="0"/>
              <a:t>)</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40c64bb84_0_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40c64bb84_0_3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b40c64bb84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b40c64bb84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Video: Throw Away Culture </a:t>
            </a:r>
            <a:r>
              <a:rPr lang="en" u="sng" dirty="0">
                <a:solidFill>
                  <a:schemeClr val="hlink"/>
                </a:solidFill>
                <a:hlinkClick r:id="rId3"/>
              </a:rPr>
              <a:t>(https://youtu.be/eD6inQ-z3O8</a:t>
            </a:r>
            <a:r>
              <a:rPr lang="en" dirty="0">
                <a:solidFill>
                  <a:schemeClr val="dk1"/>
                </a:solidFill>
              </a:rPr>
              <a:t>)</a:t>
            </a:r>
            <a:endParaRPr dirty="0">
              <a:solidFill>
                <a:schemeClr val="dk1"/>
              </a:solidFill>
            </a:endParaRPr>
          </a:p>
          <a:p>
            <a:pPr marL="0" lvl="0" indent="0" algn="l" rtl="0">
              <a:spcBef>
                <a:spcPts val="0"/>
              </a:spcBef>
              <a:spcAft>
                <a:spcPts val="0"/>
              </a:spcAft>
              <a:buClr>
                <a:schemeClr val="dk1"/>
              </a:buClr>
              <a:buSzPts val="1100"/>
              <a:buFont typeface="Arial"/>
              <a:buNone/>
            </a:pPr>
            <a:r>
              <a:rPr lang="en" sz="1100" dirty="0">
                <a:solidFill>
                  <a:schemeClr val="dk1"/>
                </a:solidFill>
                <a:latin typeface="Proxima Nova" panose="020B0604020202020204" charset="0"/>
              </a:rPr>
              <a:t>Additional Video:</a:t>
            </a:r>
            <a:endParaRPr sz="1100" i="1" dirty="0">
              <a:solidFill>
                <a:srgbClr val="1155CC"/>
              </a:solidFill>
              <a:latin typeface="Proxima Nova" panose="020B0604020202020204" charset="0"/>
            </a:endParaRPr>
          </a:p>
          <a:p>
            <a:pPr marL="0" lvl="0" indent="0" algn="l" rtl="0">
              <a:spcBef>
                <a:spcPts val="0"/>
              </a:spcBef>
              <a:spcAft>
                <a:spcPts val="0"/>
              </a:spcAft>
              <a:buNone/>
            </a:pPr>
            <a:r>
              <a:rPr lang="en" sz="1100" i="1" dirty="0">
                <a:solidFill>
                  <a:srgbClr val="1155CC"/>
                </a:solidFill>
                <a:uFill>
                  <a:noFill/>
                </a:uFill>
                <a:latin typeface="Proxima Nova" panose="020B0604020202020204" charset="0"/>
                <a:hlinkClick r:id="rId4">
                  <a:extLst>
                    <a:ext uri="{A12FA001-AC4F-418D-AE19-62706E023703}">
                      <ahyp:hlinkClr xmlns:ahyp="http://schemas.microsoft.com/office/drawing/2018/hyperlinkcolor" val="tx"/>
                    </a:ext>
                  </a:extLst>
                </a:hlinkClick>
              </a:rPr>
              <a:t>Becoming a Marine Biologist</a:t>
            </a:r>
            <a:endParaRPr sz="1100" i="1" dirty="0">
              <a:solidFill>
                <a:srgbClr val="1155CC"/>
              </a:solidFill>
              <a:latin typeface="Proxima Nova" panose="020B0604020202020204" charset="0"/>
            </a:endParaRPr>
          </a:p>
          <a:p>
            <a:pPr marL="0" lvl="0" indent="0" algn="l" rtl="0">
              <a:spcBef>
                <a:spcPts val="0"/>
              </a:spcBef>
              <a:spcAft>
                <a:spcPts val="0"/>
              </a:spcAft>
              <a:buNone/>
            </a:pPr>
            <a:endParaRPr sz="1100" i="1" dirty="0">
              <a:solidFill>
                <a:srgbClr val="1155CC"/>
              </a:solidFill>
              <a:latin typeface="Proxima Nova" panose="020B0604020202020204" charset="0"/>
            </a:endParaRPr>
          </a:p>
          <a:p>
            <a:pPr marL="0" lvl="0" indent="0" algn="l" rtl="0">
              <a:spcBef>
                <a:spcPts val="0"/>
              </a:spcBef>
              <a:spcAft>
                <a:spcPts val="0"/>
              </a:spcAft>
              <a:buNone/>
            </a:pPr>
            <a:r>
              <a:rPr lang="es-US" sz="1100" b="1" dirty="0">
                <a:solidFill>
                  <a:schemeClr val="dk1"/>
                </a:solidFill>
                <a:latin typeface="Proxima Nova" panose="020B0604020202020204" charset="0"/>
                <a:ea typeface="Calibri"/>
                <a:cs typeface="Calibri"/>
                <a:sym typeface="Calibri"/>
              </a:rPr>
              <a:t>Para investigación por los estudiantes: </a:t>
            </a:r>
            <a:r>
              <a:rPr lang="es-US" sz="1100" b="0" dirty="0">
                <a:solidFill>
                  <a:schemeClr val="dk1"/>
                </a:solidFill>
                <a:latin typeface="Proxima Nova" panose="020B0604020202020204" charset="0"/>
                <a:ea typeface="Calibri"/>
                <a:cs typeface="Calibri"/>
                <a:sym typeface="Calibri"/>
              </a:rPr>
              <a:t>Las personas de color no han sido bien representadas en las ciencias marinas - ¿Quién/quienes aún no son conocidos por su(s) contribuciones al campo?, y ¿qué se puede hacer al respecto?</a:t>
            </a:r>
          </a:p>
          <a:p>
            <a:pPr marL="0" lvl="0" indent="0" algn="l" rtl="0">
              <a:spcBef>
                <a:spcPts val="0"/>
              </a:spcBef>
              <a:spcAft>
                <a:spcPts val="0"/>
              </a:spcAft>
              <a:buNone/>
            </a:pPr>
            <a:endParaRPr lang="es-US" sz="1100" b="1" dirty="0">
              <a:solidFill>
                <a:schemeClr val="dk1"/>
              </a:solidFill>
              <a:latin typeface="Proxima Nova" panose="020B0604020202020204" charset="0"/>
              <a:ea typeface="Calibri"/>
              <a:cs typeface="Calibri"/>
              <a:sym typeface="Calibri"/>
            </a:endParaRPr>
          </a:p>
          <a:p>
            <a:pPr marL="0" marR="0" indent="0">
              <a:spcBef>
                <a:spcPts val="0"/>
              </a:spcBef>
              <a:spcAft>
                <a:spcPts val="0"/>
              </a:spcAft>
              <a:buNone/>
            </a:pPr>
            <a:r>
              <a:rPr lang="es-US" sz="1100" dirty="0">
                <a:effectLst/>
                <a:latin typeface="Proxima Nova" panose="020B0604020202020204" charset="0"/>
                <a:ea typeface="Arial Unicode MS"/>
                <a:cs typeface="Arial Unicode MS"/>
              </a:rPr>
              <a:t>Por ejemplo, ¿Quién era Ernest </a:t>
            </a:r>
            <a:r>
              <a:rPr lang="es-US" sz="1100" dirty="0" err="1">
                <a:effectLst/>
                <a:latin typeface="Proxima Nova" panose="020B0604020202020204" charset="0"/>
                <a:ea typeface="Arial Unicode MS"/>
                <a:cs typeface="Arial Unicode MS"/>
              </a:rPr>
              <a:t>Evere</a:t>
            </a:r>
            <a:r>
              <a:rPr lang="es-US" sz="1100" dirty="0">
                <a:effectLst/>
                <a:latin typeface="Proxima Nova" panose="020B0604020202020204" charset="0"/>
                <a:ea typeface="Arial Unicode MS"/>
                <a:cs typeface="Arial Unicode MS"/>
              </a:rPr>
              <a:t>? ¿Justo? ¿Quiénes fueron Samuel Milton </a:t>
            </a:r>
            <a:r>
              <a:rPr lang="es-US" sz="1100" dirty="0" err="1">
                <a:effectLst/>
                <a:latin typeface="Proxima Nova" panose="020B0604020202020204" charset="0"/>
                <a:ea typeface="Arial Unicode MS"/>
                <a:cs typeface="Arial Unicode MS"/>
              </a:rPr>
              <a:t>Nabrit</a:t>
            </a:r>
            <a:r>
              <a:rPr lang="es-US" sz="1100" dirty="0">
                <a:effectLst/>
                <a:latin typeface="Proxima Nova" panose="020B0604020202020204" charset="0"/>
                <a:ea typeface="Arial Unicode MS"/>
                <a:cs typeface="Arial Unicode MS"/>
              </a:rPr>
              <a:t>, y Marlene Spencer Berryman? Lea blogs en internet y escritos sobre las experiencias como: Diversidad en Ciencias Oceánicas. También vea Ida-</a:t>
            </a:r>
            <a:r>
              <a:rPr lang="es-US" sz="1100" dirty="0" err="1">
                <a:effectLst/>
                <a:latin typeface="Proxima Nova" panose="020B0604020202020204" charset="0"/>
                <a:ea typeface="Arial Unicode MS"/>
                <a:cs typeface="Arial Unicode MS"/>
              </a:rPr>
              <a:t>Wenona</a:t>
            </a:r>
            <a:r>
              <a:rPr lang="es-US" sz="1100" dirty="0">
                <a:effectLst/>
                <a:latin typeface="Proxima Nova" panose="020B0604020202020204" charset="0"/>
                <a:ea typeface="Arial Unicode MS"/>
                <a:cs typeface="Arial Unicode MS"/>
              </a:rPr>
              <a:t> Hendricks. </a:t>
            </a:r>
          </a:p>
          <a:p>
            <a:pPr marL="0" marR="0" indent="0">
              <a:spcBef>
                <a:spcPts val="0"/>
              </a:spcBef>
              <a:spcAft>
                <a:spcPts val="0"/>
              </a:spcAft>
              <a:buNone/>
            </a:pPr>
            <a:r>
              <a:rPr lang="es-US" sz="1100" dirty="0">
                <a:effectLst/>
                <a:latin typeface="Proxima Nova" panose="020B0604020202020204" charset="0"/>
                <a:ea typeface="Arial Unicode MS"/>
                <a:cs typeface="Arial Unicode MS"/>
              </a:rPr>
              <a:t>Explore “</a:t>
            </a:r>
            <a:r>
              <a:rPr lang="es-US" sz="1100" i="1" dirty="0" err="1">
                <a:effectLst/>
                <a:latin typeface="Proxima Nova" panose="020B0604020202020204" charset="0"/>
                <a:ea typeface="Arial Unicode MS"/>
                <a:cs typeface="Arial Unicode MS"/>
              </a:rPr>
              <a:t>Celebrating</a:t>
            </a:r>
            <a:r>
              <a:rPr lang="es-US" sz="1100" i="1" dirty="0">
                <a:effectLst/>
                <a:latin typeface="Proxima Nova" panose="020B0604020202020204" charset="0"/>
                <a:ea typeface="Arial Unicode MS"/>
                <a:cs typeface="Arial Unicode MS"/>
              </a:rPr>
              <a:t> </a:t>
            </a:r>
            <a:r>
              <a:rPr lang="es-US" sz="1100" i="1" dirty="0" err="1">
                <a:effectLst/>
                <a:latin typeface="Proxima Nova" panose="020B0604020202020204" charset="0"/>
                <a:ea typeface="Arial Unicode MS"/>
                <a:cs typeface="Arial Unicode MS"/>
              </a:rPr>
              <a:t>Hispanic</a:t>
            </a:r>
            <a:r>
              <a:rPr lang="es-US" sz="1100" i="1" dirty="0">
                <a:effectLst/>
                <a:latin typeface="Proxima Nova" panose="020B0604020202020204" charset="0"/>
                <a:ea typeface="Arial Unicode MS"/>
                <a:cs typeface="Arial Unicode MS"/>
              </a:rPr>
              <a:t> and </a:t>
            </a:r>
            <a:r>
              <a:rPr lang="es-US" sz="1100" i="1" dirty="0" err="1">
                <a:effectLst/>
                <a:latin typeface="Proxima Nova" panose="020B0604020202020204" charset="0"/>
                <a:ea typeface="Arial Unicode MS"/>
                <a:cs typeface="Arial Unicode MS"/>
              </a:rPr>
              <a:t>Latinx</a:t>
            </a:r>
            <a:r>
              <a:rPr lang="es-US" sz="1100" i="1" dirty="0">
                <a:effectLst/>
                <a:latin typeface="Proxima Nova" panose="020B0604020202020204" charset="0"/>
                <a:ea typeface="Arial Unicode MS"/>
                <a:cs typeface="Arial Unicode MS"/>
              </a:rPr>
              <a:t> </a:t>
            </a:r>
            <a:r>
              <a:rPr lang="es-US" sz="1100" i="1" dirty="0" err="1">
                <a:effectLst/>
                <a:latin typeface="Proxima Nova" panose="020B0604020202020204" charset="0"/>
                <a:ea typeface="Arial Unicode MS"/>
                <a:cs typeface="Arial Unicode MS"/>
              </a:rPr>
              <a:t>Ocean</a:t>
            </a:r>
            <a:r>
              <a:rPr lang="es-US" sz="1100" i="1" dirty="0">
                <a:effectLst/>
                <a:latin typeface="Proxima Nova" panose="020B0604020202020204" charset="0"/>
                <a:ea typeface="Arial Unicode MS"/>
                <a:cs typeface="Arial Unicode MS"/>
              </a:rPr>
              <a:t> Champions”</a:t>
            </a:r>
            <a:r>
              <a:rPr lang="es-US" sz="1100" dirty="0">
                <a:effectLst/>
                <a:latin typeface="Proxima Nova" panose="020B0604020202020204" charset="0"/>
                <a:ea typeface="Arial Unicode MS"/>
                <a:cs typeface="Arial Unicode MS"/>
              </a:rPr>
              <a:t> </a:t>
            </a:r>
            <a:r>
              <a:rPr lang="es-US" sz="1100" i="1" dirty="0">
                <a:effectLst/>
                <a:latin typeface="Proxima Nova" panose="020B0604020202020204" charset="0"/>
                <a:ea typeface="Arial Unicode MS"/>
                <a:cs typeface="Arial Unicode MS"/>
              </a:rPr>
              <a:t>(“</a:t>
            </a:r>
            <a:r>
              <a:rPr lang="es-US" sz="1100" dirty="0">
                <a:effectLst/>
                <a:latin typeface="Proxima Nova" panose="020B0604020202020204" charset="0"/>
                <a:ea typeface="Arial Unicode MS"/>
                <a:cs typeface="Arial Unicode MS"/>
              </a:rPr>
              <a:t>Celebrando Campeones del Océano Hispanos y </a:t>
            </a:r>
            <a:r>
              <a:rPr lang="es-US" sz="1100" dirty="0" err="1">
                <a:effectLst/>
                <a:latin typeface="Proxima Nova" panose="020B0604020202020204" charset="0"/>
                <a:ea typeface="Arial Unicode MS"/>
                <a:cs typeface="Arial Unicode MS"/>
              </a:rPr>
              <a:t>Latinx</a:t>
            </a:r>
            <a:r>
              <a:rPr lang="es-US" sz="1100" dirty="0">
                <a:effectLst/>
                <a:latin typeface="Proxima Nova" panose="020B0604020202020204" charset="0"/>
                <a:ea typeface="Arial Unicode MS"/>
                <a:cs typeface="Arial Unicode MS"/>
              </a:rPr>
              <a:t>”) aquí.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b40c64bb84_0_3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b40c64bb84_0_3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a:spcBef>
                <a:spcPts val="0"/>
              </a:spcBef>
              <a:spcAft>
                <a:spcPts val="0"/>
              </a:spcAft>
              <a:buNone/>
            </a:pPr>
            <a:r>
              <a:rPr lang="es-US" sz="1800" dirty="0">
                <a:effectLst/>
                <a:latin typeface="Proxima Nova" panose="020B0604020202020204" charset="0"/>
                <a:ea typeface="Arial Unicode MS"/>
                <a:cs typeface="Arial Unicode MS"/>
              </a:rPr>
              <a:t>(Esta prueba también se puede completar por </a:t>
            </a:r>
            <a:r>
              <a:rPr lang="es-US" sz="1800" dirty="0" err="1">
                <a:effectLst/>
                <a:latin typeface="Proxima Nova" panose="020B0604020202020204" charset="0"/>
                <a:ea typeface="Arial Unicode MS"/>
                <a:cs typeface="Arial Unicode MS"/>
              </a:rPr>
              <a:t>Kahoot</a:t>
            </a:r>
            <a:r>
              <a:rPr lang="es-US" sz="1800" dirty="0">
                <a:effectLst/>
                <a:latin typeface="Proxima Nova" panose="020B0604020202020204" charset="0"/>
                <a:ea typeface="Arial Unicode MS"/>
                <a:cs typeface="Arial Unicode MS"/>
              </a:rPr>
              <a:t>: aquí</a:t>
            </a:r>
            <a:r>
              <a:rPr lang="en-US" sz="1800" dirty="0">
                <a:effectLst/>
                <a:latin typeface="Proxima Nova" panose="020B0604020202020204" charset="0"/>
                <a:ea typeface="Arial Unicode MS"/>
                <a:cs typeface="Arial Unicode MS"/>
              </a:rPr>
              <a:t> </a:t>
            </a:r>
            <a:r>
              <a:rPr lang="es-US" sz="1800" dirty="0">
                <a:effectLst/>
                <a:latin typeface="Proxima Nova" panose="020B0604020202020204" charset="0"/>
                <a:ea typeface="Arial Unicode MS"/>
                <a:cs typeface="Arial Unicode MS"/>
              </a:rPr>
              <a:t>)</a:t>
            </a:r>
            <a:endParaRPr lang="es-US" sz="1800" dirty="0">
              <a:solidFill>
                <a:srgbClr val="000000"/>
              </a:solidFill>
              <a:effectLst/>
              <a:latin typeface="Proxima Nova" panose="020B0604020202020204" charset="0"/>
              <a:ea typeface="Arial Unicode MS"/>
              <a:cs typeface="Arial Unicode MS"/>
              <a:sym typeface="Arial"/>
            </a:endParaRPr>
          </a:p>
          <a:p>
            <a:pPr marL="0" marR="0" indent="0" algn="ctr">
              <a:spcBef>
                <a:spcPts val="0"/>
              </a:spcBef>
              <a:spcAft>
                <a:spcPts val="0"/>
              </a:spcAft>
              <a:buNone/>
            </a:pPr>
            <a:endParaRPr dirty="0">
              <a:solidFill>
                <a:srgbClr val="333333"/>
              </a:solidFill>
              <a:latin typeface="Proxima Nova" panose="020B0604020202020204" charset="0"/>
              <a:ea typeface="Calibri"/>
              <a:cs typeface="Calibri"/>
              <a:sym typeface="Calibri"/>
            </a:endParaRPr>
          </a:p>
          <a:p>
            <a:pPr marL="457200" lvl="0" indent="-298450" algn="l" rtl="0">
              <a:spcBef>
                <a:spcPts val="0"/>
              </a:spcBef>
              <a:spcAft>
                <a:spcPts val="0"/>
              </a:spcAft>
              <a:buClr>
                <a:srgbClr val="333333"/>
              </a:buClr>
              <a:buSzPts val="1100"/>
              <a:buFont typeface="Calibri"/>
              <a:buChar char="●"/>
            </a:pPr>
            <a:r>
              <a:rPr lang="es-US" dirty="0">
                <a:solidFill>
                  <a:srgbClr val="333333"/>
                </a:solidFill>
                <a:latin typeface="Proxima Nova" panose="020B0604020202020204" charset="0"/>
                <a:ea typeface="Calibri"/>
                <a:cs typeface="Calibri"/>
                <a:sym typeface="Calibri"/>
              </a:rPr>
              <a:t>Área Marina Protegida</a:t>
            </a:r>
            <a:r>
              <a:rPr lang="en" dirty="0">
                <a:solidFill>
                  <a:srgbClr val="333333"/>
                </a:solidFill>
                <a:latin typeface="Proxima Nova" panose="020B0604020202020204" charset="0"/>
                <a:ea typeface="Calibri"/>
                <a:cs typeface="Calibri"/>
                <a:sym typeface="Calibri"/>
              </a:rPr>
              <a:t>- areas where rules are in place to make sure the area is safe from harm</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●Pólipos de coral que secretan capas de carbonato de calcio debajo de sus cuerpos; animales (porque no hacen su propia comida como lo hacen las plantas) </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●Polución de plásticos, químicos, destrucción de hábitats que conduce a un fluyo de sedimento al océano </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●Luz de sol, agua limpia, temperatura del agua, agua salada </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●La biodiversidad es la variedad de especies vivas encontradas en un lugar, región, ecosistema o planeta particular.  </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●*Se cree que los arrecifes de coral tienen la biodiversidad más alta de cualquier ecosistema. </a:t>
            </a:r>
          </a:p>
          <a:p>
            <a:pPr marL="158750" lvl="0" indent="0" algn="l" rtl="0">
              <a:spcBef>
                <a:spcPts val="0"/>
              </a:spcBef>
              <a:spcAft>
                <a:spcPts val="0"/>
              </a:spcAft>
              <a:buClr>
                <a:srgbClr val="333333"/>
              </a:buClr>
              <a:buSzPts val="1100"/>
              <a:buFont typeface="Calibri"/>
              <a:buNone/>
            </a:pPr>
            <a:r>
              <a:rPr lang="es-US" dirty="0">
                <a:solidFill>
                  <a:srgbClr val="333333"/>
                </a:solidFill>
                <a:latin typeface="Proxima Nova" panose="020B0604020202020204" charset="0"/>
                <a:ea typeface="Calibri"/>
                <a:cs typeface="Calibri"/>
                <a:sym typeface="Calibri"/>
              </a:rPr>
              <a:t>○(¡Aún más que una selva!)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b40c64bb84_0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b40c64bb84_0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b40c64bb84_0_3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b40c64bb84_0_3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b40c64bb84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b40c64bb84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rgbClr val="0097A7"/>
                </a:solidFill>
                <a:hlinkClick r:id="rId3">
                  <a:extLst>
                    <a:ext uri="{A12FA001-AC4F-418D-AE19-62706E023703}">
                      <ahyp:hlinkClr xmlns:ahyp="http://schemas.microsoft.com/office/drawing/2018/hyperlinkcolor" val="tx"/>
                    </a:ext>
                  </a:extLst>
                </a:hlinkClick>
              </a:rPr>
              <a:t>What It Means to Be a Marine Biologist</a:t>
            </a:r>
            <a:endParaRPr dirty="0">
              <a:solidFill>
                <a:schemeClr val="dk1"/>
              </a:solidFill>
            </a:endParaRPr>
          </a:p>
          <a:p>
            <a:pPr marL="0" lvl="0" indent="0" algn="l" rtl="0">
              <a:spcBef>
                <a:spcPts val="0"/>
              </a:spcBef>
              <a:spcAft>
                <a:spcPts val="0"/>
              </a:spcAft>
              <a:buNone/>
            </a:pPr>
            <a:r>
              <a:rPr lang="en" u="sng">
                <a:solidFill>
                  <a:srgbClr val="0097A7"/>
                </a:solidFill>
                <a:hlinkClick r:id="rId4">
                  <a:extLst>
                    <a:ext uri="{A12FA001-AC4F-418D-AE19-62706E023703}">
                      <ahyp:hlinkClr xmlns:ahyp="http://schemas.microsoft.com/office/drawing/2018/hyperlinkcolor" val="tx"/>
                    </a:ext>
                  </a:extLst>
                </a:hlinkClick>
              </a:rPr>
              <a:t>Becoming a Marine Biologist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b40c64bb84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b40c64bb84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Pelicula</a:t>
            </a:r>
            <a:r>
              <a:rPr lang="en-US" dirty="0"/>
              <a:t> </a:t>
            </a:r>
            <a:r>
              <a:rPr lang="en-US" dirty="0" err="1"/>
              <a:t>enlazada</a:t>
            </a:r>
            <a:r>
              <a:rPr lang="en-US" dirty="0"/>
              <a:t> </a:t>
            </a:r>
            <a:r>
              <a:rPr lang="en-US" dirty="0" err="1"/>
              <a:t>en</a:t>
            </a:r>
            <a:r>
              <a:rPr lang="en-US" dirty="0"/>
              <a:t> </a:t>
            </a:r>
            <a:r>
              <a:rPr lang="en-US" dirty="0" err="1"/>
              <a:t>el</a:t>
            </a:r>
            <a:r>
              <a:rPr lang="en-US" dirty="0"/>
              <a:t> </a:t>
            </a:r>
            <a:r>
              <a:rPr lang="en-US" dirty="0" err="1"/>
              <a:t>boton</a:t>
            </a:r>
            <a:r>
              <a:rPr lang="en-US" dirty="0"/>
              <a:t> de play.</a:t>
            </a:r>
            <a:endParaRPr dirty="0"/>
          </a:p>
          <a:p>
            <a:pPr marL="0" lvl="0" indent="0" algn="l" rtl="0">
              <a:spcBef>
                <a:spcPts val="0"/>
              </a:spcBef>
              <a:spcAft>
                <a:spcPts val="0"/>
              </a:spcAft>
              <a:buNone/>
            </a:pPr>
            <a:r>
              <a:rPr lang="en" u="sng" dirty="0">
                <a:solidFill>
                  <a:schemeClr val="hlink"/>
                </a:solidFill>
                <a:hlinkClick r:id="rId3"/>
              </a:rPr>
              <a:t>http://www.anotesark.com</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b40c64bb84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b40c64bb84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Click logo for website </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b40c64bb84_0_2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b40c64bb84_0_2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b40c64bb84_0_2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b40c64bb84_0_2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100" b="1" dirty="0">
                <a:solidFill>
                  <a:schemeClr val="dk1"/>
                </a:solidFill>
                <a:latin typeface="Proxima Nova" panose="020B0604020202020204" charset="0"/>
                <a:ea typeface="Calibri"/>
                <a:cs typeface="Calibri"/>
                <a:sym typeface="Calibri"/>
              </a:rPr>
              <a:t>Extendiendo la conversacion:  </a:t>
            </a:r>
            <a:endParaRPr sz="1100" b="1" dirty="0">
              <a:solidFill>
                <a:schemeClr val="dk1"/>
              </a:solidFill>
              <a:latin typeface="Proxima Nova" panose="020B0604020202020204" charset="0"/>
              <a:ea typeface="Calibri"/>
              <a:cs typeface="Calibri"/>
              <a:sym typeface="Calibri"/>
            </a:endParaRPr>
          </a:p>
          <a:p>
            <a:pPr marL="0" lvl="0" indent="0" algn="l" rtl="0">
              <a:spcBef>
                <a:spcPts val="0"/>
              </a:spcBef>
              <a:spcAft>
                <a:spcPts val="0"/>
              </a:spcAft>
              <a:buNone/>
            </a:pPr>
            <a:r>
              <a:rPr lang="es-US" sz="1100" noProof="0" dirty="0">
                <a:solidFill>
                  <a:schemeClr val="dk1"/>
                </a:solidFill>
                <a:latin typeface="Proxima Nova" panose="020B0604020202020204" charset="0"/>
                <a:ea typeface="Calibri"/>
                <a:cs typeface="Calibri"/>
                <a:sym typeface="Calibri"/>
              </a:rPr>
              <a:t>También puede pensar con los estudiantes sobre su relación geográfica al océano. ?Su comunidad esta cerca del océano? ?Que impacto tiene en sus vidas la proximidad o la distancia al océano? ?Influye la distancia al océano en el sentido de relación con los océanos mundiales?</a:t>
            </a:r>
          </a:p>
          <a:p>
            <a:pPr marL="0" lvl="0" indent="0" algn="l" rtl="0">
              <a:spcBef>
                <a:spcPts val="0"/>
              </a:spcBef>
              <a:spcAft>
                <a:spcPts val="0"/>
              </a:spcAft>
              <a:buNone/>
            </a:pPr>
            <a:endParaRPr lang="en-US" sz="1100" dirty="0">
              <a:solidFill>
                <a:schemeClr val="dk1"/>
              </a:solidFill>
              <a:latin typeface="Proxima Nova" panose="020B0604020202020204" charset="0"/>
              <a:ea typeface="Calibri"/>
              <a:cs typeface="Calibri"/>
              <a:sym typeface="Calibri"/>
            </a:endParaRPr>
          </a:p>
          <a:p>
            <a:pPr marL="0" lvl="0" indent="0" algn="l" rtl="0">
              <a:spcBef>
                <a:spcPts val="0"/>
              </a:spcBef>
              <a:spcAft>
                <a:spcPts val="0"/>
              </a:spcAft>
              <a:buNone/>
            </a:pPr>
            <a:r>
              <a:rPr lang="es-US" sz="1100" dirty="0">
                <a:solidFill>
                  <a:schemeClr val="dk1"/>
                </a:solidFill>
                <a:latin typeface="Proxima Nova" panose="020B0604020202020204" charset="0"/>
                <a:ea typeface="Calibri"/>
                <a:cs typeface="Calibri"/>
                <a:sym typeface="Calibri"/>
              </a:rPr>
              <a:t>También </a:t>
            </a:r>
            <a:r>
              <a:rPr lang="es-US" sz="1100" noProof="0" dirty="0">
                <a:solidFill>
                  <a:schemeClr val="dk1"/>
                </a:solidFill>
                <a:latin typeface="Proxima Nova" panose="020B0604020202020204" charset="0"/>
                <a:ea typeface="Calibri"/>
                <a:cs typeface="Calibri"/>
                <a:sym typeface="Calibri"/>
              </a:rPr>
              <a:t>puede</a:t>
            </a:r>
            <a:r>
              <a:rPr lang="es-US" sz="1100" dirty="0">
                <a:solidFill>
                  <a:schemeClr val="dk1"/>
                </a:solidFill>
                <a:latin typeface="Proxima Nova" panose="020B0604020202020204" charset="0"/>
                <a:ea typeface="Calibri"/>
                <a:cs typeface="Calibri"/>
                <a:sym typeface="Calibri"/>
              </a:rPr>
              <a:t> pedirles a los estudiantes a considerar las preguntas que ellos tienen sobre los océanos. ?¿Que les es curioso sobre el </a:t>
            </a:r>
            <a:r>
              <a:rPr lang="es-US" sz="1100" dirty="0" err="1">
                <a:solidFill>
                  <a:schemeClr val="dk1"/>
                </a:solidFill>
                <a:latin typeface="Proxima Nova" panose="020B0604020202020204" charset="0"/>
                <a:ea typeface="Calibri"/>
                <a:cs typeface="Calibri"/>
                <a:sym typeface="Calibri"/>
              </a:rPr>
              <a:t>oceano</a:t>
            </a:r>
            <a:r>
              <a:rPr lang="es-US" sz="1100" dirty="0">
                <a:solidFill>
                  <a:schemeClr val="dk1"/>
                </a:solidFill>
                <a:latin typeface="Proxima Nova" panose="020B0604020202020204" charset="0"/>
                <a:ea typeface="Calibri"/>
                <a:cs typeface="Calibri"/>
                <a:sym typeface="Calibri"/>
              </a:rPr>
              <a:t>, o sobre las vidas dentro de los océanos?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b40c64bb84_0_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b40c64bb84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b40c64bb84_0_2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b40c64bb84_0_2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latin typeface="Proxima Nova" panose="020B0604020202020204" charset="0"/>
              </a:rPr>
              <a:t>Videos adicionales:</a:t>
            </a:r>
            <a:endParaRPr dirty="0">
              <a:latin typeface="Proxima Nova" panose="020B0604020202020204" charset="0"/>
            </a:endParaRPr>
          </a:p>
          <a:p>
            <a:pPr marL="0" lvl="0" indent="0" algn="l" rtl="0">
              <a:spcBef>
                <a:spcPts val="0"/>
              </a:spcBef>
              <a:spcAft>
                <a:spcPts val="0"/>
              </a:spcAft>
              <a:buNone/>
            </a:pPr>
            <a:r>
              <a:rPr lang="en" u="sng" dirty="0">
                <a:solidFill>
                  <a:schemeClr val="hlink"/>
                </a:solidFill>
                <a:latin typeface="Proxima Nova" panose="020B0604020202020204" charset="0"/>
                <a:hlinkClick r:id="rId3"/>
              </a:rPr>
              <a:t>What It Means to Be a Marine Biologist</a:t>
            </a:r>
            <a:endParaRPr dirty="0">
              <a:latin typeface="Proxima Nova" panose="020B0604020202020204" charset="0"/>
            </a:endParaRPr>
          </a:p>
          <a:p>
            <a:pPr marL="0" lvl="0" indent="0" algn="l" rtl="0">
              <a:spcBef>
                <a:spcPts val="0"/>
              </a:spcBef>
              <a:spcAft>
                <a:spcPts val="0"/>
              </a:spcAft>
              <a:buNone/>
            </a:pPr>
            <a:r>
              <a:rPr lang="en" u="sng" dirty="0">
                <a:solidFill>
                  <a:schemeClr val="hlink"/>
                </a:solidFill>
                <a:latin typeface="Proxima Nova" panose="020B0604020202020204" charset="0"/>
                <a:hlinkClick r:id="rId4"/>
              </a:rPr>
              <a:t>Becoming a Marine Biologist</a:t>
            </a:r>
            <a:endParaRPr dirty="0">
              <a:latin typeface="Proxima Nova" panose="020B060402020202020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b40c64bb84_0_2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b40c64bb84_0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indent="0" algn="l">
              <a:spcBef>
                <a:spcPts val="0"/>
              </a:spcBef>
              <a:spcAft>
                <a:spcPts val="0"/>
              </a:spcAft>
              <a:buNone/>
            </a:pPr>
            <a:r>
              <a:rPr lang="en" sz="1100" dirty="0">
                <a:solidFill>
                  <a:schemeClr val="dk1"/>
                </a:solidFill>
                <a:latin typeface="Proxima Nova" panose="020B0604020202020204" charset="0"/>
                <a:ea typeface="Calibri"/>
                <a:cs typeface="Calibri"/>
                <a:sym typeface="Calibri"/>
              </a:rPr>
              <a:t>**</a:t>
            </a:r>
            <a:r>
              <a:rPr lang="es-US" sz="1100" dirty="0">
                <a:effectLst/>
                <a:latin typeface="Proxima Nova" panose="020B0604020202020204" charset="0"/>
                <a:ea typeface="Arial Unicode MS"/>
                <a:cs typeface="Arial Unicode MS"/>
              </a:rPr>
              <a:t>(Esta prueba también se puede completar por </a:t>
            </a:r>
            <a:r>
              <a:rPr lang="es-US" sz="1100" dirty="0" err="1">
                <a:effectLst/>
                <a:latin typeface="Proxima Nova" panose="020B0604020202020204" charset="0"/>
                <a:ea typeface="Arial Unicode MS"/>
                <a:cs typeface="Arial Unicode MS"/>
              </a:rPr>
              <a:t>Kahoot</a:t>
            </a:r>
            <a:r>
              <a:rPr lang="es-US" sz="1100" dirty="0">
                <a:effectLst/>
                <a:latin typeface="Proxima Nova" panose="020B0604020202020204" charset="0"/>
                <a:ea typeface="Arial Unicode MS"/>
                <a:cs typeface="Arial Unicode MS"/>
              </a:rPr>
              <a:t>: aquí</a:t>
            </a:r>
            <a:r>
              <a:rPr lang="en-US" sz="1100" dirty="0">
                <a:effectLst/>
                <a:latin typeface="Proxima Nova" panose="020B0604020202020204" charset="0"/>
                <a:ea typeface="Arial Unicode MS"/>
                <a:cs typeface="Arial Unicode MS"/>
              </a:rPr>
              <a:t> </a:t>
            </a:r>
            <a:r>
              <a:rPr lang="es-US" sz="1100" dirty="0">
                <a:effectLst/>
                <a:latin typeface="Proxima Nova" panose="020B0604020202020204" charset="0"/>
                <a:ea typeface="Arial Unicode MS"/>
                <a:cs typeface="Arial Unicode MS"/>
              </a:rPr>
              <a:t>)</a:t>
            </a:r>
          </a:p>
          <a:p>
            <a:pPr marL="0" marR="0" indent="0" algn="l">
              <a:spcBef>
                <a:spcPts val="0"/>
              </a:spcBef>
              <a:spcAft>
                <a:spcPts val="0"/>
              </a:spcAft>
              <a:buNone/>
            </a:pPr>
            <a:r>
              <a:rPr lang="en" sz="1100" i="1" dirty="0">
                <a:solidFill>
                  <a:schemeClr val="dk1"/>
                </a:solidFill>
                <a:latin typeface="Proxima Nova" panose="020B0604020202020204" charset="0"/>
                <a:ea typeface="Calibri"/>
                <a:cs typeface="Calibri"/>
                <a:sym typeface="Calibri"/>
              </a:rPr>
              <a:t>**Si su clase es en linea, puede crear esto como una prueba y que los estudiantes respondan en el chat, o que ellos adivinen o den las respuestas mientras leen las preguntas juntos. </a:t>
            </a:r>
          </a:p>
          <a:p>
            <a:pPr marL="0" marR="0" indent="0" algn="l">
              <a:spcBef>
                <a:spcPts val="0"/>
              </a:spcBef>
              <a:spcAft>
                <a:spcPts val="0"/>
              </a:spcAft>
              <a:buNone/>
            </a:pPr>
            <a:endParaRPr lang="en" sz="1100" i="1" dirty="0">
              <a:solidFill>
                <a:schemeClr val="dk1"/>
              </a:solidFill>
              <a:latin typeface="Proxima Nova" panose="020B0604020202020204" charset="0"/>
              <a:ea typeface="Calibri"/>
              <a:cs typeface="Calibri"/>
              <a:sym typeface="Calibri"/>
            </a:endParaRPr>
          </a:p>
          <a:p>
            <a:pPr marL="0" marR="0" indent="0" algn="l">
              <a:spcBef>
                <a:spcPts val="0"/>
              </a:spcBef>
              <a:spcAft>
                <a:spcPts val="0"/>
              </a:spcAft>
              <a:buNone/>
            </a:pPr>
            <a:r>
              <a:rPr lang="es-US" sz="1100" i="0" noProof="0" dirty="0">
                <a:solidFill>
                  <a:schemeClr val="dk1"/>
                </a:solidFill>
                <a:latin typeface="Proxima Nova" panose="020B0604020202020204" charset="0"/>
                <a:cs typeface="Calibri"/>
                <a:sym typeface="Calibri"/>
              </a:rPr>
              <a:t>Respuestas</a:t>
            </a:r>
            <a:r>
              <a:rPr lang="en-US" sz="1100" i="0" dirty="0">
                <a:solidFill>
                  <a:schemeClr val="dk1"/>
                </a:solidFill>
                <a:latin typeface="Proxima Nova" panose="020B0604020202020204" charset="0"/>
                <a:cs typeface="Calibri"/>
                <a:sym typeface="Calibri"/>
              </a:rPr>
              <a:t>: </a:t>
            </a:r>
            <a:endParaRPr sz="1100" i="0" dirty="0">
              <a:solidFill>
                <a:srgbClr val="333333"/>
              </a:solidFill>
              <a:latin typeface="Proxima Nova" panose="020B0604020202020204" charset="0"/>
            </a:endParaRPr>
          </a:p>
          <a:p>
            <a:pPr marL="0" lvl="0" indent="0" algn="l" rtl="0">
              <a:spcBef>
                <a:spcPts val="0"/>
              </a:spcBef>
              <a:spcAft>
                <a:spcPts val="0"/>
              </a:spcAft>
              <a:buClr>
                <a:schemeClr val="dk1"/>
              </a:buClr>
              <a:buSzPts val="1100"/>
              <a:buFont typeface="Arial"/>
              <a:buNone/>
            </a:pPr>
            <a:r>
              <a:rPr lang="en-US" sz="1100" dirty="0">
                <a:solidFill>
                  <a:srgbClr val="333333"/>
                </a:solidFill>
                <a:latin typeface="Proxima Nova" panose="020B0604020202020204" charset="0"/>
              </a:rPr>
              <a:t>Mas del 70 por </a:t>
            </a:r>
            <a:r>
              <a:rPr lang="en-US" sz="1100" dirty="0" err="1">
                <a:solidFill>
                  <a:srgbClr val="333333"/>
                </a:solidFill>
                <a:latin typeface="Proxima Nova" panose="020B0604020202020204" charset="0"/>
              </a:rPr>
              <a:t>ciento</a:t>
            </a:r>
            <a:endParaRPr sz="1100" dirty="0">
              <a:solidFill>
                <a:srgbClr val="333333"/>
              </a:solidFill>
              <a:latin typeface="Proxima Nova" panose="020B0604020202020204" charset="0"/>
            </a:endParaRPr>
          </a:p>
          <a:p>
            <a:pPr marL="0" lvl="0" indent="0" algn="l" rtl="0">
              <a:spcBef>
                <a:spcPts val="0"/>
              </a:spcBef>
              <a:spcAft>
                <a:spcPts val="0"/>
              </a:spcAft>
              <a:buClr>
                <a:schemeClr val="dk1"/>
              </a:buClr>
              <a:buSzPts val="1100"/>
              <a:buFont typeface="Arial"/>
              <a:buNone/>
            </a:pPr>
            <a:r>
              <a:rPr lang="es-US" sz="1100" dirty="0">
                <a:solidFill>
                  <a:srgbClr val="333333"/>
                </a:solidFill>
                <a:latin typeface="Proxima Nova" panose="020B0604020202020204" charset="0"/>
              </a:rPr>
              <a:t>Menos del 5 por ciento</a:t>
            </a:r>
          </a:p>
          <a:p>
            <a:pPr marL="0" lvl="0" indent="0" algn="l" rtl="0">
              <a:spcBef>
                <a:spcPts val="0"/>
              </a:spcBef>
              <a:spcAft>
                <a:spcPts val="0"/>
              </a:spcAft>
              <a:buClr>
                <a:schemeClr val="dk1"/>
              </a:buClr>
              <a:buSzPts val="1100"/>
              <a:buFont typeface="Arial"/>
              <a:buNone/>
            </a:pPr>
            <a:r>
              <a:rPr lang="en" sz="1100" dirty="0">
                <a:solidFill>
                  <a:srgbClr val="333333"/>
                </a:solidFill>
                <a:latin typeface="Proxima Nova" panose="020B0604020202020204" charset="0"/>
              </a:rPr>
              <a:t>50 y 70</a:t>
            </a:r>
            <a:endParaRPr sz="1100" dirty="0">
              <a:solidFill>
                <a:srgbClr val="333333"/>
              </a:solidFill>
              <a:latin typeface="Proxima Nova" panose="020B0604020202020204" charset="0"/>
            </a:endParaRPr>
          </a:p>
          <a:p>
            <a:pPr marL="0" lvl="0" indent="0" algn="l" rtl="0">
              <a:spcBef>
                <a:spcPts val="0"/>
              </a:spcBef>
              <a:spcAft>
                <a:spcPts val="0"/>
              </a:spcAft>
              <a:buNone/>
            </a:pPr>
            <a:r>
              <a:rPr lang="en" sz="1100" dirty="0">
                <a:solidFill>
                  <a:srgbClr val="333333"/>
                </a:solidFill>
                <a:latin typeface="Proxima Nova" panose="020B0604020202020204" charset="0"/>
              </a:rPr>
              <a:t>78%, 60%, 80%</a:t>
            </a:r>
            <a:endParaRPr sz="1100" dirty="0">
              <a:solidFill>
                <a:srgbClr val="333333"/>
              </a:solidFill>
              <a:latin typeface="Proxima Nova" panose="020B0604020202020204" charset="0"/>
            </a:endParaRPr>
          </a:p>
          <a:p>
            <a:pPr marL="0" lvl="0" indent="0" algn="l" rtl="0">
              <a:spcBef>
                <a:spcPts val="0"/>
              </a:spcBef>
              <a:spcAft>
                <a:spcPts val="0"/>
              </a:spcAft>
              <a:buClr>
                <a:schemeClr val="dk1"/>
              </a:buClr>
              <a:buSzPts val="1100"/>
              <a:buFont typeface="Arial"/>
              <a:buNone/>
            </a:pPr>
            <a:r>
              <a:rPr lang="en" sz="1100" dirty="0">
                <a:solidFill>
                  <a:srgbClr val="333333"/>
                </a:solidFill>
                <a:latin typeface="Proxima Nova" panose="020B0604020202020204" charset="0"/>
              </a:rPr>
              <a:t>60</a:t>
            </a:r>
            <a:endParaRPr sz="1100" dirty="0">
              <a:solidFill>
                <a:srgbClr val="333333"/>
              </a:solidFill>
              <a:latin typeface="Proxima Nova" panose="020B0604020202020204" charset="0"/>
            </a:endParaRPr>
          </a:p>
          <a:p>
            <a:pPr marL="0" lvl="0" indent="0" algn="l" rtl="0">
              <a:spcBef>
                <a:spcPts val="0"/>
              </a:spcBef>
              <a:spcAft>
                <a:spcPts val="0"/>
              </a:spcAft>
              <a:buNone/>
            </a:pP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b40c64bb84_0_2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 name="Google Shape;138;gb40c64bb84_0_2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US" sz="1800" dirty="0">
                <a:effectLst/>
                <a:latin typeface="Calibri" panose="020F0502020204030204" pitchFamily="34" charset="0"/>
                <a:ea typeface="Arial Unicode MS"/>
              </a:rPr>
              <a:t>¿Nos pensamos hechos de agua, inseparables del océano?</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b40c64bb84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b40c64bb84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https://www.nationalgeographic.org/media/why-ocean-matters/</a:t>
            </a:r>
            <a:endParaRPr dirty="0"/>
          </a:p>
          <a:p>
            <a:pPr marL="0" lvl="0" indent="0" algn="l" rtl="0">
              <a:lnSpc>
                <a:spcPct val="115000"/>
              </a:lnSpc>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b40c64bb84_0_3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b40c64bb84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5"/>
        <p:cNvGrpSpPr/>
        <p:nvPr/>
      </p:nvGrpSpPr>
      <p:grpSpPr>
        <a:xfrm>
          <a:off x="0" y="0"/>
          <a:ext cx="0" cy="0"/>
          <a:chOff x="0" y="0"/>
          <a:chExt cx="0" cy="0"/>
        </a:xfrm>
      </p:grpSpPr>
      <p:sp>
        <p:nvSpPr>
          <p:cNvPr id="56" name="Google Shape;56;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7" name="Google Shape;57;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8" name="Google Shape;58;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59"/>
        <p:cNvGrpSpPr/>
        <p:nvPr/>
      </p:nvGrpSpPr>
      <p:grpSpPr>
        <a:xfrm>
          <a:off x="0" y="0"/>
          <a:ext cx="0" cy="0"/>
          <a:chOff x="0" y="0"/>
          <a:chExt cx="0" cy="0"/>
        </a:xfrm>
      </p:grpSpPr>
      <p:sp>
        <p:nvSpPr>
          <p:cNvPr id="60" name="Google Shape;60;p1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1" name="Google Shape;61;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4" name="Google Shape;64;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65" name="Google Shape;6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6"/>
        <p:cNvGrpSpPr/>
        <p:nvPr/>
      </p:nvGrpSpPr>
      <p:grpSpPr>
        <a:xfrm>
          <a:off x="0" y="0"/>
          <a:ext cx="0" cy="0"/>
          <a:chOff x="0" y="0"/>
          <a:chExt cx="0" cy="0"/>
        </a:xfrm>
      </p:grpSpPr>
      <p:sp>
        <p:nvSpPr>
          <p:cNvPr id="67" name="Google Shape;67;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8" name="Google Shape;68;p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69" name="Google Shape;69;p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0" name="Google Shape;70;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
        <p:cNvGrpSpPr/>
        <p:nvPr/>
      </p:nvGrpSpPr>
      <p:grpSpPr>
        <a:xfrm>
          <a:off x="0" y="0"/>
          <a:ext cx="0" cy="0"/>
          <a:chOff x="0" y="0"/>
          <a:chExt cx="0" cy="0"/>
        </a:xfrm>
      </p:grpSpPr>
      <p:sp>
        <p:nvSpPr>
          <p:cNvPr id="72" name="Google Shape;72;p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3" name="Google Shape;73;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76" name="Google Shape;76;p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77" name="Google Shape;77;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
        <p:cNvGrpSpPr/>
        <p:nvPr/>
      </p:nvGrpSpPr>
      <p:grpSpPr>
        <a:xfrm>
          <a:off x="0" y="0"/>
          <a:ext cx="0" cy="0"/>
          <a:chOff x="0" y="0"/>
          <a:chExt cx="0" cy="0"/>
        </a:xfrm>
      </p:grpSpPr>
      <p:sp>
        <p:nvSpPr>
          <p:cNvPr id="79" name="Google Shape;79;p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80" name="Google Shape;80;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1"/>
        <p:cNvGrpSpPr/>
        <p:nvPr/>
      </p:nvGrpSpPr>
      <p:grpSpPr>
        <a:xfrm>
          <a:off x="0" y="0"/>
          <a:ext cx="0" cy="0"/>
          <a:chOff x="0" y="0"/>
          <a:chExt cx="0" cy="0"/>
        </a:xfrm>
      </p:grpSpPr>
      <p:sp>
        <p:nvSpPr>
          <p:cNvPr id="82" name="Google Shape;82;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83;p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84" name="Google Shape;84;p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5" name="Google Shape;85;p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86" name="Google Shape;8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7"/>
        <p:cNvGrpSpPr/>
        <p:nvPr/>
      </p:nvGrpSpPr>
      <p:grpSpPr>
        <a:xfrm>
          <a:off x="0" y="0"/>
          <a:ext cx="0" cy="0"/>
          <a:chOff x="0" y="0"/>
          <a:chExt cx="0" cy="0"/>
        </a:xfrm>
      </p:grpSpPr>
      <p:sp>
        <p:nvSpPr>
          <p:cNvPr id="88" name="Google Shape;88;p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rtl="0">
              <a:lnSpc>
                <a:spcPct val="100000"/>
              </a:lnSpc>
              <a:spcBef>
                <a:spcPts val="0"/>
              </a:spcBef>
              <a:spcAft>
                <a:spcPts val="0"/>
              </a:spcAft>
              <a:buSzPts val="1800"/>
              <a:buNone/>
              <a:defRPr/>
            </a:lvl1pPr>
          </a:lstStyle>
          <a:p>
            <a:endParaRPr/>
          </a:p>
        </p:txBody>
      </p:sp>
      <p:sp>
        <p:nvSpPr>
          <p:cNvPr id="89" name="Google Shape;89;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0"/>
        <p:cNvGrpSpPr/>
        <p:nvPr/>
      </p:nvGrpSpPr>
      <p:grpSpPr>
        <a:xfrm>
          <a:off x="0" y="0"/>
          <a:ext cx="0" cy="0"/>
          <a:chOff x="0" y="0"/>
          <a:chExt cx="0" cy="0"/>
        </a:xfrm>
      </p:grpSpPr>
      <p:sp>
        <p:nvSpPr>
          <p:cNvPr id="91" name="Google Shape;91;p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92" name="Google Shape;92;p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93" name="Google Shape;93;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4"/>
        <p:cNvGrpSpPr/>
        <p:nvPr/>
      </p:nvGrpSpPr>
      <p:grpSpPr>
        <a:xfrm>
          <a:off x="0" y="0"/>
          <a:ext cx="0" cy="0"/>
          <a:chOff x="0" y="0"/>
          <a:chExt cx="0" cy="0"/>
        </a:xfrm>
      </p:grpSpPr>
      <p:sp>
        <p:nvSpPr>
          <p:cNvPr id="95" name="Google Shape;95;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dirty="0"/>
          </a:p>
        </p:txBody>
      </p:sp>
      <p:pic>
        <p:nvPicPr>
          <p:cNvPr id="54" name="Google Shape;54;p13"/>
          <p:cNvPicPr preferRelativeResize="0"/>
          <p:nvPr/>
        </p:nvPicPr>
        <p:blipFill>
          <a:blip r:embed="rId13">
            <a:alphaModFix/>
          </a:blip>
          <a:stretch>
            <a:fillRect/>
          </a:stretch>
        </p:blipFill>
        <p:spPr>
          <a:xfrm>
            <a:off x="8148075" y="4216476"/>
            <a:ext cx="742650" cy="6950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mc:AlternateContent xmlns:mc="http://schemas.openxmlformats.org/markup-compatibility/2006" xmlns:p14="http://schemas.microsoft.com/office/powerpoint/2010/main">
    <mc:Choice Requires="p14">
      <p:transition spd="slow">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hyperlink" Target="https://youtu.be/vXLTi5n3p14?t=115"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vimeo.com/442787740?fbclid=IwAR2MRyHM8T_wBxk5x8KmnHTuuETwKXb9ZfdXabWzdIxX1NTAHB3z99MUfok"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hyperlink" Target="https://www.pbs.org/video/coral-reefs-of-vanuatu-zojpje/" TargetMode="External"/><Relationship Id="rId5" Type="http://schemas.openxmlformats.org/officeDocument/2006/relationships/image" Target="../media/image11.png"/><Relationship Id="rId4" Type="http://schemas.openxmlformats.org/officeDocument/2006/relationships/image" Target="../media/image16.jpg"/></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www.anotesark.com"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vimeo.com/244728466" TargetMode="Externa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hyperlink" Target="https://coral.org" TargetMode="External"/><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time.com/collection/firsts/4898567/sylvia-earle-first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hyperlink" Target="https://www.nationalgeographic.org/media/why-ocean-matters/"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youtu.be/vXLTi5n3p14?t=304" TargetMode="External"/><Relationship Id="rId5" Type="http://schemas.openxmlformats.org/officeDocument/2006/relationships/image" Target="../media/image11.png"/><Relationship Id="rId4" Type="http://schemas.openxmlformats.org/officeDocument/2006/relationships/image" Target="../media/image10.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99"/>
        <p:cNvGrpSpPr/>
        <p:nvPr/>
      </p:nvGrpSpPr>
      <p:grpSpPr>
        <a:xfrm>
          <a:off x="0" y="0"/>
          <a:ext cx="0" cy="0"/>
          <a:chOff x="0" y="0"/>
          <a:chExt cx="0" cy="0"/>
        </a:xfrm>
      </p:grpSpPr>
      <p:pic>
        <p:nvPicPr>
          <p:cNvPr id="100" name="Google Shape;100;p25"/>
          <p:cNvPicPr preferRelativeResize="0"/>
          <p:nvPr/>
        </p:nvPicPr>
        <p:blipFill>
          <a:blip r:embed="rId3">
            <a:alphaModFix/>
          </a:blip>
          <a:stretch>
            <a:fillRect/>
          </a:stretch>
        </p:blipFill>
        <p:spPr>
          <a:xfrm>
            <a:off x="152400" y="1971575"/>
            <a:ext cx="8839201" cy="960421"/>
          </a:xfrm>
          <a:prstGeom prst="rect">
            <a:avLst/>
          </a:prstGeom>
          <a:noFill/>
          <a:ln>
            <a:noFill/>
          </a:ln>
        </p:spPr>
      </p:pic>
      <p:pic>
        <p:nvPicPr>
          <p:cNvPr id="101" name="Google Shape;101;p25"/>
          <p:cNvPicPr preferRelativeResize="0"/>
          <p:nvPr/>
        </p:nvPicPr>
        <p:blipFill>
          <a:blip r:embed="rId3">
            <a:alphaModFix/>
          </a:blip>
          <a:stretch>
            <a:fillRect/>
          </a:stretch>
        </p:blipFill>
        <p:spPr>
          <a:xfrm>
            <a:off x="152400" y="1971575"/>
            <a:ext cx="8839201" cy="96042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0"/>
        <p:cNvGrpSpPr/>
        <p:nvPr/>
      </p:nvGrpSpPr>
      <p:grpSpPr>
        <a:xfrm>
          <a:off x="0" y="0"/>
          <a:ext cx="0" cy="0"/>
          <a:chOff x="0" y="0"/>
          <a:chExt cx="0" cy="0"/>
        </a:xfrm>
      </p:grpSpPr>
      <p:pic>
        <p:nvPicPr>
          <p:cNvPr id="161" name="Google Shape;161;p34"/>
          <p:cNvPicPr preferRelativeResize="0"/>
          <p:nvPr/>
        </p:nvPicPr>
        <p:blipFill>
          <a:blip r:embed="rId3">
            <a:alphaModFix/>
          </a:blip>
          <a:stretch>
            <a:fillRect/>
          </a:stretch>
        </p:blipFill>
        <p:spPr>
          <a:xfrm>
            <a:off x="-120001" y="-385657"/>
            <a:ext cx="9376918" cy="5719572"/>
          </a:xfrm>
          <a:prstGeom prst="rect">
            <a:avLst/>
          </a:prstGeom>
          <a:noFill/>
          <a:ln>
            <a:noFill/>
          </a:ln>
        </p:spPr>
      </p:pic>
      <p:sp>
        <p:nvSpPr>
          <p:cNvPr id="162" name="Google Shape;162;p34"/>
          <p:cNvSpPr txBox="1"/>
          <p:nvPr/>
        </p:nvSpPr>
        <p:spPr>
          <a:xfrm>
            <a:off x="-357068" y="1670755"/>
            <a:ext cx="4375911" cy="2983992"/>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0" rtl="0">
              <a:spcBef>
                <a:spcPts val="0"/>
              </a:spcBef>
              <a:spcAft>
                <a:spcPts val="0"/>
              </a:spcAft>
              <a:buNone/>
            </a:pPr>
            <a:r>
              <a:rPr lang="es-US" sz="2000" dirty="0">
                <a:solidFill>
                  <a:schemeClr val="lt1"/>
                </a:solidFill>
                <a:latin typeface="Gill Sans"/>
                <a:ea typeface="Gill Sans"/>
                <a:cs typeface="Gill Sans"/>
                <a:sym typeface="Gill Sans"/>
              </a:rPr>
              <a:t>Alrededor de </a:t>
            </a:r>
            <a:r>
              <a:rPr lang="es-US" sz="2000" dirty="0">
                <a:solidFill>
                  <a:schemeClr val="accent5">
                    <a:lumMod val="60000"/>
                    <a:lumOff val="40000"/>
                  </a:schemeClr>
                </a:solidFill>
                <a:latin typeface="Gill Sans"/>
                <a:ea typeface="Gill Sans"/>
                <a:cs typeface="Gill Sans"/>
                <a:sym typeface="Gill Sans"/>
              </a:rPr>
              <a:t>17,6 mil millones de libras de plásticos </a:t>
            </a:r>
            <a:r>
              <a:rPr lang="es-US" sz="2000" dirty="0">
                <a:solidFill>
                  <a:schemeClr val="lt1"/>
                </a:solidFill>
                <a:latin typeface="Gill Sans"/>
                <a:ea typeface="Gill Sans"/>
                <a:cs typeface="Gill Sans"/>
                <a:sym typeface="Gill Sans"/>
              </a:rPr>
              <a:t>por año encuentran un camino hacia el océano. A este ritmo, </a:t>
            </a:r>
            <a:r>
              <a:rPr lang="es-US" sz="2000" dirty="0">
                <a:solidFill>
                  <a:srgbClr val="00B050"/>
                </a:solidFill>
                <a:latin typeface="Gill Sans"/>
                <a:ea typeface="Gill Sans"/>
                <a:cs typeface="Gill Sans"/>
                <a:sym typeface="Gill Sans"/>
              </a:rPr>
              <a:t>para el año 2050, el plástico del océano pesará más que todos los peces del océano.</a:t>
            </a:r>
            <a:endParaRPr dirty="0"/>
          </a:p>
        </p:txBody>
      </p:sp>
      <p:sp>
        <p:nvSpPr>
          <p:cNvPr id="163" name="Google Shape;163;p34"/>
          <p:cNvSpPr txBox="1"/>
          <p:nvPr/>
        </p:nvSpPr>
        <p:spPr>
          <a:xfrm>
            <a:off x="519289" y="4032375"/>
            <a:ext cx="4605870" cy="794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1900" dirty="0">
                <a:solidFill>
                  <a:srgbClr val="FFFFFF"/>
                </a:solidFill>
                <a:latin typeface="Gill Sans"/>
                <a:ea typeface="Gill Sans"/>
                <a:cs typeface="Gill Sans"/>
                <a:sym typeface="Gill Sans"/>
              </a:rPr>
              <a:t>¿Cuáles plásticos crees tu son los más comúnmente encontrados en los océanos y playas?</a:t>
            </a:r>
            <a:endParaRPr sz="1900" dirty="0">
              <a:solidFill>
                <a:srgbClr val="FFFFFF"/>
              </a:solidFill>
              <a:latin typeface="Gill Sans"/>
              <a:ea typeface="Gill Sans"/>
              <a:cs typeface="Gill Sans"/>
              <a:sym typeface="Gill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67"/>
        <p:cNvGrpSpPr/>
        <p:nvPr/>
      </p:nvGrpSpPr>
      <p:grpSpPr>
        <a:xfrm>
          <a:off x="0" y="0"/>
          <a:ext cx="0" cy="0"/>
          <a:chOff x="0" y="0"/>
          <a:chExt cx="0" cy="0"/>
        </a:xfrm>
      </p:grpSpPr>
      <p:pic>
        <p:nvPicPr>
          <p:cNvPr id="168" name="Google Shape;168;p35"/>
          <p:cNvPicPr preferRelativeResize="0"/>
          <p:nvPr/>
        </p:nvPicPr>
        <p:blipFill>
          <a:blip r:embed="rId3">
            <a:alphaModFix/>
          </a:blip>
          <a:stretch>
            <a:fillRect/>
          </a:stretch>
        </p:blipFill>
        <p:spPr>
          <a:xfrm>
            <a:off x="-232920" y="-576075"/>
            <a:ext cx="9376918" cy="5719572"/>
          </a:xfrm>
          <a:prstGeom prst="rect">
            <a:avLst/>
          </a:prstGeom>
          <a:noFill/>
          <a:ln>
            <a:noFill/>
          </a:ln>
        </p:spPr>
      </p:pic>
      <p:sp>
        <p:nvSpPr>
          <p:cNvPr id="169" name="Google Shape;169;p35"/>
          <p:cNvSpPr txBox="1"/>
          <p:nvPr/>
        </p:nvSpPr>
        <p:spPr>
          <a:xfrm>
            <a:off x="-583142" y="1471800"/>
            <a:ext cx="5369631" cy="3671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Filtros de cigarrillos; envolturas de comida; botellas de bebidas plásticas; </a:t>
            </a:r>
          </a:p>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tapas de botellas plásticas; bolsas de compras plásticas; otras bolsas; pajillas o </a:t>
            </a:r>
          </a:p>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popotes; recipientes de comida para </a:t>
            </a:r>
          </a:p>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llevar; tapas y utensilios plásticos; </a:t>
            </a:r>
          </a:p>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recipientes de poliestireno; </a:t>
            </a:r>
          </a:p>
          <a:p>
            <a:pPr marL="457200" lvl="0" indent="0" algn="l" rtl="0">
              <a:spcBef>
                <a:spcPts val="0"/>
              </a:spcBef>
              <a:spcAft>
                <a:spcPts val="0"/>
              </a:spcAft>
              <a:buClr>
                <a:schemeClr val="dk1"/>
              </a:buClr>
              <a:buSzPts val="1100"/>
              <a:buFont typeface="Arial"/>
              <a:buNone/>
            </a:pPr>
            <a:r>
              <a:rPr lang="es-US" sz="2000" dirty="0">
                <a:solidFill>
                  <a:srgbClr val="FF00FF"/>
                </a:solidFill>
                <a:latin typeface="Gill Sans"/>
                <a:ea typeface="Gill Sans"/>
                <a:cs typeface="Gill Sans"/>
                <a:sym typeface="Gill Sans"/>
              </a:rPr>
              <a:t>nets o equipos de pesca. </a:t>
            </a:r>
            <a:endParaRPr dirty="0">
              <a:solidFill>
                <a:srgbClr val="8E7CC3"/>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73"/>
        <p:cNvGrpSpPr/>
        <p:nvPr/>
      </p:nvGrpSpPr>
      <p:grpSpPr>
        <a:xfrm>
          <a:off x="0" y="0"/>
          <a:ext cx="0" cy="0"/>
          <a:chOff x="0" y="0"/>
          <a:chExt cx="0" cy="0"/>
        </a:xfrm>
      </p:grpSpPr>
      <p:pic>
        <p:nvPicPr>
          <p:cNvPr id="174" name="Google Shape;174;p36"/>
          <p:cNvPicPr preferRelativeResize="0"/>
          <p:nvPr/>
        </p:nvPicPr>
        <p:blipFill>
          <a:blip r:embed="rId3">
            <a:alphaModFix/>
          </a:blip>
          <a:stretch>
            <a:fillRect/>
          </a:stretch>
        </p:blipFill>
        <p:spPr>
          <a:xfrm>
            <a:off x="-29651" y="-360575"/>
            <a:ext cx="9201497" cy="6141223"/>
          </a:xfrm>
          <a:prstGeom prst="rect">
            <a:avLst/>
          </a:prstGeom>
          <a:noFill/>
          <a:ln>
            <a:noFill/>
          </a:ln>
        </p:spPr>
      </p:pic>
      <p:pic>
        <p:nvPicPr>
          <p:cNvPr id="175" name="Google Shape;175;p36">
            <a:hlinkClick r:id="rId4"/>
          </p:cNvPr>
          <p:cNvPicPr preferRelativeResize="0"/>
          <p:nvPr/>
        </p:nvPicPr>
        <p:blipFill>
          <a:blip r:embed="rId5">
            <a:alphaModFix/>
          </a:blip>
          <a:stretch>
            <a:fillRect/>
          </a:stretch>
        </p:blipFill>
        <p:spPr>
          <a:xfrm>
            <a:off x="1901975" y="1714500"/>
            <a:ext cx="1562101" cy="1562101"/>
          </a:xfrm>
          <a:prstGeom prst="rect">
            <a:avLst/>
          </a:prstGeom>
          <a:noFill/>
          <a:ln>
            <a:noFill/>
          </a:ln>
          <a:effectLst>
            <a:outerShdw blurRad="57150" dist="19050" dir="5400000" algn="bl" rotWithShape="0">
              <a:srgbClr val="000000">
                <a:alpha val="50000"/>
              </a:srgbClr>
            </a:outerShdw>
          </a:effectLst>
        </p:spPr>
      </p:pic>
      <p:sp>
        <p:nvSpPr>
          <p:cNvPr id="176" name="Google Shape;176;p36"/>
          <p:cNvSpPr txBox="1"/>
          <p:nvPr/>
        </p:nvSpPr>
        <p:spPr>
          <a:xfrm>
            <a:off x="2849775" y="3233050"/>
            <a:ext cx="5183700" cy="763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400" b="1" i="1" dirty="0">
                <a:solidFill>
                  <a:srgbClr val="FFFFFF"/>
                </a:solidFill>
                <a:latin typeface="Proxima Nova"/>
                <a:ea typeface="Proxima Nova"/>
                <a:cs typeface="Proxima Nova"/>
                <a:sym typeface="Proxima Nova"/>
              </a:rPr>
              <a:t>Even Little Things</a:t>
            </a:r>
            <a:endParaRPr sz="3400" b="1" i="1" dirty="0">
              <a:solidFill>
                <a:srgbClr val="FFFFFF"/>
              </a:solidFill>
              <a:latin typeface="Proxima Nova"/>
              <a:ea typeface="Proxima Nova"/>
              <a:cs typeface="Proxima Nova"/>
              <a:sym typeface="Proxima Nov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92"/>
        <p:cNvGrpSpPr/>
        <p:nvPr/>
      </p:nvGrpSpPr>
      <p:grpSpPr>
        <a:xfrm>
          <a:off x="0" y="0"/>
          <a:ext cx="0" cy="0"/>
          <a:chOff x="0" y="0"/>
          <a:chExt cx="0" cy="0"/>
        </a:xfrm>
      </p:grpSpPr>
      <p:pic>
        <p:nvPicPr>
          <p:cNvPr id="193" name="Google Shape;193;p38"/>
          <p:cNvPicPr preferRelativeResize="0"/>
          <p:nvPr/>
        </p:nvPicPr>
        <p:blipFill>
          <a:blip r:embed="rId3">
            <a:alphaModFix amt="42000"/>
          </a:blip>
          <a:stretch>
            <a:fillRect/>
          </a:stretch>
        </p:blipFill>
        <p:spPr>
          <a:xfrm>
            <a:off x="-38099" y="222000"/>
            <a:ext cx="9220198" cy="6146798"/>
          </a:xfrm>
          <a:prstGeom prst="rect">
            <a:avLst/>
          </a:prstGeom>
          <a:noFill/>
          <a:ln>
            <a:noFill/>
          </a:ln>
        </p:spPr>
      </p:pic>
      <p:sp>
        <p:nvSpPr>
          <p:cNvPr id="194" name="Google Shape;194;p38"/>
          <p:cNvSpPr txBox="1"/>
          <p:nvPr/>
        </p:nvSpPr>
        <p:spPr>
          <a:xfrm>
            <a:off x="298200" y="374400"/>
            <a:ext cx="8845800" cy="4769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457200" algn="l" rtl="0">
              <a:lnSpc>
                <a:spcPct val="140000"/>
              </a:lnSpc>
              <a:spcBef>
                <a:spcPts val="0"/>
              </a:spcBef>
              <a:spcAft>
                <a:spcPts val="0"/>
              </a:spcAft>
              <a:buNone/>
            </a:pPr>
            <a:r>
              <a:rPr lang="en" sz="2200" b="1" dirty="0">
                <a:solidFill>
                  <a:srgbClr val="FFE599"/>
                </a:solidFill>
                <a:latin typeface="Proxima Nova"/>
                <a:ea typeface="Proxima Nova"/>
                <a:cs typeface="Proxima Nova"/>
                <a:sym typeface="Proxima Nova"/>
              </a:rPr>
              <a:t>Profundizando el conocimiento...</a:t>
            </a:r>
            <a:endParaRPr sz="2200" b="1" dirty="0">
              <a:solidFill>
                <a:srgbClr val="FFE599"/>
              </a:solidFill>
              <a:latin typeface="Proxima Nova"/>
              <a:ea typeface="Proxima Nova"/>
              <a:cs typeface="Proxima Nova"/>
              <a:sym typeface="Proxima Nova"/>
            </a:endParaRPr>
          </a:p>
          <a:p>
            <a:pPr marL="457200" lvl="0" indent="-368300" algn="l" rtl="0">
              <a:spcBef>
                <a:spcPts val="1400"/>
              </a:spcBef>
              <a:spcAft>
                <a:spcPts val="0"/>
              </a:spcAft>
              <a:buClr>
                <a:srgbClr val="FFE599"/>
              </a:buClr>
              <a:buSzPts val="2200"/>
              <a:buFont typeface="Proxima Nova"/>
              <a:buChar char="●"/>
            </a:pPr>
            <a:r>
              <a:rPr lang="es-US" sz="2200" dirty="0">
                <a:solidFill>
                  <a:schemeClr val="lt1"/>
                </a:solidFill>
                <a:latin typeface="Proxima Nova"/>
                <a:ea typeface="Proxima Nova"/>
                <a:cs typeface="Proxima Nova"/>
                <a:sym typeface="Proxima Nova"/>
              </a:rPr>
              <a:t>¿Qué significa AMP, en relación con la salud oceánica? (Área Marina Protegida)</a:t>
            </a:r>
          </a:p>
          <a:p>
            <a:pPr marL="457200" lvl="0" indent="-368300" rtl="0">
              <a:spcBef>
                <a:spcPts val="1400"/>
              </a:spcBef>
              <a:spcAft>
                <a:spcPts val="0"/>
              </a:spcAft>
              <a:buClr>
                <a:srgbClr val="FFE599"/>
              </a:buClr>
              <a:buSzPts val="2200"/>
              <a:buFont typeface="Proxima Nova"/>
              <a:buChar char="●"/>
            </a:pPr>
            <a:r>
              <a:rPr lang="es-US" sz="2200" dirty="0">
                <a:solidFill>
                  <a:schemeClr val="lt1"/>
                </a:solidFill>
                <a:latin typeface="Proxima Nova"/>
                <a:ea typeface="Proxima Nova"/>
                <a:cs typeface="Proxima Nova"/>
                <a:sym typeface="Proxima Nova"/>
              </a:rPr>
              <a:t>¿De qué están hechos los arrecifes de coral? ¿Son plantas o animales? (animales, no producen su propia comida)</a:t>
            </a:r>
          </a:p>
          <a:p>
            <a:pPr marL="457200" lvl="0" indent="-368300" algn="l" rtl="0">
              <a:spcBef>
                <a:spcPts val="1400"/>
              </a:spcBef>
              <a:spcAft>
                <a:spcPts val="0"/>
              </a:spcAft>
              <a:buClr>
                <a:srgbClr val="FFE599"/>
              </a:buClr>
              <a:buSzPts val="2200"/>
              <a:buFont typeface="Proxima Nova"/>
              <a:buChar char="●"/>
            </a:pPr>
            <a:r>
              <a:rPr lang="es-US" sz="2200" dirty="0">
                <a:solidFill>
                  <a:schemeClr val="lt1"/>
                </a:solidFill>
                <a:latin typeface="Proxima Nova"/>
                <a:ea typeface="Proxima Nova"/>
                <a:cs typeface="Proxima Nova"/>
                <a:sym typeface="Proxima Nova"/>
              </a:rPr>
              <a:t>¿Cuáles son algunas cosas que la gente hace causando un impacto directo a los arrecifes de coral alrededor del mundo? </a:t>
            </a:r>
            <a:endParaRPr sz="2200" dirty="0">
              <a:solidFill>
                <a:schemeClr val="lt1"/>
              </a:solidFill>
              <a:latin typeface="Proxima Nova"/>
              <a:ea typeface="Proxima Nova"/>
              <a:cs typeface="Proxima Nova"/>
              <a:sym typeface="Proxima Nova"/>
            </a:endParaRPr>
          </a:p>
          <a:p>
            <a:pPr marL="457200" lvl="0" indent="-368300" algn="l" rtl="0">
              <a:spcBef>
                <a:spcPts val="1400"/>
              </a:spcBef>
              <a:spcAft>
                <a:spcPts val="0"/>
              </a:spcAft>
              <a:buClr>
                <a:srgbClr val="FFE599"/>
              </a:buClr>
              <a:buSzPts val="2200"/>
              <a:buFont typeface="Proxima Nova"/>
              <a:buChar char="●"/>
            </a:pPr>
            <a:r>
              <a:rPr lang="es-US" sz="2200" dirty="0">
                <a:solidFill>
                  <a:schemeClr val="lt1"/>
                </a:solidFill>
                <a:latin typeface="Proxima Nova"/>
                <a:ea typeface="Proxima Nova"/>
                <a:cs typeface="Proxima Nova"/>
                <a:sym typeface="Proxima Nova"/>
              </a:rPr>
              <a:t>¿Qué necesitan los arrecifes de coral para sobrevivir? </a:t>
            </a:r>
            <a:endParaRPr sz="2200" dirty="0">
              <a:solidFill>
                <a:schemeClr val="lt1"/>
              </a:solidFill>
              <a:latin typeface="Proxima Nova"/>
              <a:ea typeface="Proxima Nova"/>
              <a:cs typeface="Proxima Nova"/>
              <a:sym typeface="Proxima Nova"/>
            </a:endParaRPr>
          </a:p>
          <a:p>
            <a:pPr marL="457200" lvl="0" indent="-368300" algn="l" rtl="0">
              <a:spcBef>
                <a:spcPts val="1400"/>
              </a:spcBef>
              <a:spcAft>
                <a:spcPts val="0"/>
              </a:spcAft>
              <a:buClr>
                <a:srgbClr val="FFE599"/>
              </a:buClr>
              <a:buSzPts val="2200"/>
              <a:buFont typeface="Proxima Nova"/>
              <a:buChar char="●"/>
            </a:pPr>
            <a:r>
              <a:rPr lang="es-US" sz="2200" dirty="0">
                <a:solidFill>
                  <a:schemeClr val="lt1"/>
                </a:solidFill>
                <a:latin typeface="Proxima Nova"/>
                <a:ea typeface="Proxima Nova"/>
                <a:cs typeface="Proxima Nova"/>
                <a:sym typeface="Proxima Nova"/>
              </a:rPr>
              <a:t>¿Qué es la “biodiversidad”? </a:t>
            </a:r>
            <a:endParaRPr sz="2200" dirty="0">
              <a:latin typeface="Proxima Nova"/>
              <a:ea typeface="Proxima Nova"/>
              <a:cs typeface="Proxima Nova"/>
              <a:sym typeface="Proxima Nov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04"/>
        <p:cNvGrpSpPr/>
        <p:nvPr/>
      </p:nvGrpSpPr>
      <p:grpSpPr>
        <a:xfrm>
          <a:off x="0" y="0"/>
          <a:ext cx="0" cy="0"/>
          <a:chOff x="0" y="0"/>
          <a:chExt cx="0" cy="0"/>
        </a:xfrm>
      </p:grpSpPr>
      <p:pic>
        <p:nvPicPr>
          <p:cNvPr id="205" name="Google Shape;205;p40">
            <a:hlinkClick r:id="rId3"/>
          </p:cNvPr>
          <p:cNvPicPr preferRelativeResize="0"/>
          <p:nvPr/>
        </p:nvPicPr>
        <p:blipFill>
          <a:blip r:embed="rId4">
            <a:alphaModFix/>
          </a:blip>
          <a:stretch>
            <a:fillRect/>
          </a:stretch>
        </p:blipFill>
        <p:spPr>
          <a:xfrm>
            <a:off x="-53100" y="-1414423"/>
            <a:ext cx="9197097" cy="6909905"/>
          </a:xfrm>
          <a:prstGeom prst="rect">
            <a:avLst/>
          </a:prstGeom>
          <a:noFill/>
          <a:ln>
            <a:noFill/>
          </a:ln>
        </p:spPr>
      </p:pic>
      <p:pic>
        <p:nvPicPr>
          <p:cNvPr id="206" name="Google Shape;206;p40">
            <a:hlinkClick r:id="rId3"/>
          </p:cNvPr>
          <p:cNvPicPr preferRelativeResize="0"/>
          <p:nvPr/>
        </p:nvPicPr>
        <p:blipFill>
          <a:blip r:embed="rId5">
            <a:alphaModFix/>
          </a:blip>
          <a:stretch>
            <a:fillRect/>
          </a:stretch>
        </p:blipFill>
        <p:spPr>
          <a:xfrm>
            <a:off x="6381750" y="2571750"/>
            <a:ext cx="1562101" cy="1562101"/>
          </a:xfrm>
          <a:prstGeom prst="rect">
            <a:avLst/>
          </a:prstGeom>
          <a:noFill/>
          <a:ln>
            <a:noFill/>
          </a:ln>
          <a:effectLst>
            <a:outerShdw blurRad="57150" dist="19050" dir="5400000" algn="bl" rotWithShape="0">
              <a:srgbClr val="000000">
                <a:alpha val="50000"/>
              </a:srgbClr>
            </a:outerShdw>
          </a:effectLst>
        </p:spPr>
      </p:pic>
      <p:sp>
        <p:nvSpPr>
          <p:cNvPr id="207" name="Google Shape;207;p40"/>
          <p:cNvSpPr txBox="1"/>
          <p:nvPr/>
        </p:nvSpPr>
        <p:spPr>
          <a:xfrm>
            <a:off x="5943600" y="4133850"/>
            <a:ext cx="3352800" cy="739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100" i="1" dirty="0">
                <a:solidFill>
                  <a:srgbClr val="CFE2F3"/>
                </a:solidFill>
                <a:latin typeface="Proxima Nova Extrabold"/>
                <a:ea typeface="Proxima Nova Extrabold"/>
                <a:cs typeface="Proxima Nova Extrabold"/>
                <a:sym typeface="Proxima Nova Extrabold"/>
              </a:rPr>
              <a:t>Reefs at Risk</a:t>
            </a:r>
            <a:endParaRPr sz="3100" i="1" dirty="0">
              <a:solidFill>
                <a:srgbClr val="CFE2F3"/>
              </a:solidFill>
              <a:latin typeface="Proxima Nova Extrabold"/>
              <a:ea typeface="Proxima Nova Extrabold"/>
              <a:cs typeface="Proxima Nova Extrabold"/>
              <a:sym typeface="Proxima Nova Extrabold"/>
            </a:endParaRPr>
          </a:p>
        </p:txBody>
      </p:sp>
      <p:sp>
        <p:nvSpPr>
          <p:cNvPr id="6" name="TextBox 5">
            <a:extLst>
              <a:ext uri="{FF2B5EF4-FFF2-40B4-BE49-F238E27FC236}">
                <a16:creationId xmlns:a16="http://schemas.microsoft.com/office/drawing/2014/main" id="{AC491B66-B257-F641-B4BC-36BB44CB032B}"/>
              </a:ext>
            </a:extLst>
          </p:cNvPr>
          <p:cNvSpPr txBox="1"/>
          <p:nvPr/>
        </p:nvSpPr>
        <p:spPr>
          <a:xfrm>
            <a:off x="379811" y="2739330"/>
            <a:ext cx="4764880" cy="1138773"/>
          </a:xfrm>
          <a:prstGeom prst="rect">
            <a:avLst/>
          </a:prstGeom>
          <a:noFill/>
        </p:spPr>
        <p:txBody>
          <a:bodyPr wrap="square">
            <a:spAutoFit/>
          </a:bodyPr>
          <a:lstStyle/>
          <a:p>
            <a:pPr marL="0" lvl="0" indent="0" algn="l" rtl="0">
              <a:spcBef>
                <a:spcPts val="0"/>
              </a:spcBef>
              <a:spcAft>
                <a:spcPts val="0"/>
              </a:spcAft>
              <a:buNone/>
            </a:pPr>
            <a:r>
              <a:rPr lang="en-US" sz="3400" i="1" dirty="0">
                <a:solidFill>
                  <a:srgbClr val="CFE2F3"/>
                </a:solidFill>
                <a:latin typeface="Proxima Nova Extrabold"/>
                <a:ea typeface="Proxima Nova Extrabold"/>
                <a:cs typeface="Proxima Nova Extrabold"/>
                <a:sym typeface="Proxima Nova Extrabold"/>
              </a:rPr>
              <a:t>Coral Reefs of Vanuatu</a:t>
            </a:r>
          </a:p>
        </p:txBody>
      </p:sp>
      <p:pic>
        <p:nvPicPr>
          <p:cNvPr id="7" name="Google Shape;206;p40">
            <a:hlinkClick r:id="rId6"/>
            <a:extLst>
              <a:ext uri="{FF2B5EF4-FFF2-40B4-BE49-F238E27FC236}">
                <a16:creationId xmlns:a16="http://schemas.microsoft.com/office/drawing/2014/main" id="{EEA3E52E-8364-E542-9DF1-24CD4229AD36}"/>
              </a:ext>
            </a:extLst>
          </p:cNvPr>
          <p:cNvPicPr preferRelativeResize="0"/>
          <p:nvPr/>
        </p:nvPicPr>
        <p:blipFill>
          <a:blip r:embed="rId5">
            <a:alphaModFix/>
          </a:blip>
          <a:stretch>
            <a:fillRect/>
          </a:stretch>
        </p:blipFill>
        <p:spPr>
          <a:xfrm>
            <a:off x="504825" y="681038"/>
            <a:ext cx="1562101" cy="15621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11"/>
        <p:cNvGrpSpPr/>
        <p:nvPr/>
      </p:nvGrpSpPr>
      <p:grpSpPr>
        <a:xfrm>
          <a:off x="0" y="0"/>
          <a:ext cx="0" cy="0"/>
          <a:chOff x="0" y="0"/>
          <a:chExt cx="0" cy="0"/>
        </a:xfrm>
      </p:grpSpPr>
      <p:pic>
        <p:nvPicPr>
          <p:cNvPr id="212" name="Google Shape;212;p41"/>
          <p:cNvPicPr preferRelativeResize="0"/>
          <p:nvPr/>
        </p:nvPicPr>
        <p:blipFill>
          <a:blip r:embed="rId3">
            <a:alphaModFix/>
          </a:blip>
          <a:stretch>
            <a:fillRect/>
          </a:stretch>
        </p:blipFill>
        <p:spPr>
          <a:xfrm>
            <a:off x="-330450" y="-436075"/>
            <a:ext cx="9474445" cy="6316297"/>
          </a:xfrm>
          <a:prstGeom prst="rect">
            <a:avLst/>
          </a:prstGeom>
          <a:noFill/>
          <a:ln>
            <a:noFill/>
          </a:ln>
        </p:spPr>
      </p:pic>
      <p:pic>
        <p:nvPicPr>
          <p:cNvPr id="213" name="Google Shape;213;p41"/>
          <p:cNvPicPr preferRelativeResize="0"/>
          <p:nvPr/>
        </p:nvPicPr>
        <p:blipFill>
          <a:blip r:embed="rId4">
            <a:alphaModFix/>
          </a:blip>
          <a:stretch>
            <a:fillRect/>
          </a:stretch>
        </p:blipFill>
        <p:spPr>
          <a:xfrm>
            <a:off x="5683100" y="3797063"/>
            <a:ext cx="841625" cy="841625"/>
          </a:xfrm>
          <a:prstGeom prst="rect">
            <a:avLst/>
          </a:prstGeom>
          <a:noFill/>
          <a:ln>
            <a:noFill/>
          </a:ln>
        </p:spPr>
      </p:pic>
      <p:pic>
        <p:nvPicPr>
          <p:cNvPr id="214" name="Google Shape;214;p41"/>
          <p:cNvPicPr preferRelativeResize="0"/>
          <p:nvPr/>
        </p:nvPicPr>
        <p:blipFill>
          <a:blip r:embed="rId5">
            <a:alphaModFix/>
          </a:blip>
          <a:stretch>
            <a:fillRect/>
          </a:stretch>
        </p:blipFill>
        <p:spPr>
          <a:xfrm>
            <a:off x="6686550" y="3799449"/>
            <a:ext cx="841625" cy="836838"/>
          </a:xfrm>
          <a:prstGeom prst="rect">
            <a:avLst/>
          </a:prstGeom>
          <a:noFill/>
          <a:ln>
            <a:noFill/>
          </a:ln>
        </p:spPr>
      </p:pic>
      <p:sp>
        <p:nvSpPr>
          <p:cNvPr id="215" name="Google Shape;215;p41"/>
          <p:cNvSpPr txBox="1"/>
          <p:nvPr/>
        </p:nvSpPr>
        <p:spPr>
          <a:xfrm>
            <a:off x="377450" y="1600275"/>
            <a:ext cx="4506900" cy="630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2300" b="1" dirty="0">
                <a:solidFill>
                  <a:srgbClr val="FFFFFF"/>
                </a:solidFill>
                <a:latin typeface="Proxima Nova"/>
                <a:ea typeface="Proxima Nova"/>
                <a:cs typeface="Proxima Nova"/>
                <a:sym typeface="Proxima Nova"/>
              </a:rPr>
              <a:t>reto:</a:t>
            </a:r>
            <a:endParaRPr sz="2300" b="1" dirty="0">
              <a:solidFill>
                <a:srgbClr val="FFFFFF"/>
              </a:solidFill>
              <a:latin typeface="Proxima Nova"/>
              <a:ea typeface="Proxima Nova"/>
              <a:cs typeface="Proxima Nova"/>
              <a:sym typeface="Proxima Nova"/>
            </a:endParaRPr>
          </a:p>
          <a:p>
            <a:pPr marL="0" lvl="0" indent="0" algn="l" rtl="0">
              <a:lnSpc>
                <a:spcPct val="115000"/>
              </a:lnSpc>
              <a:spcBef>
                <a:spcPts val="0"/>
              </a:spcBef>
              <a:spcAft>
                <a:spcPts val="0"/>
              </a:spcAft>
              <a:buNone/>
            </a:pPr>
            <a:endParaRPr sz="2300" b="1" dirty="0">
              <a:solidFill>
                <a:srgbClr val="FFFFFF"/>
              </a:solidFill>
              <a:latin typeface="Proxima Nova"/>
              <a:ea typeface="Proxima Nova"/>
              <a:cs typeface="Proxima Nova"/>
              <a:sym typeface="Proxima Nova"/>
            </a:endParaRPr>
          </a:p>
        </p:txBody>
      </p:sp>
      <p:sp>
        <p:nvSpPr>
          <p:cNvPr id="216" name="Google Shape;216;p41"/>
          <p:cNvSpPr txBox="1"/>
          <p:nvPr/>
        </p:nvSpPr>
        <p:spPr>
          <a:xfrm>
            <a:off x="37325" y="2113450"/>
            <a:ext cx="5275200" cy="1686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US" sz="2000" dirty="0">
                <a:solidFill>
                  <a:srgbClr val="FFFFFF"/>
                </a:solidFill>
                <a:latin typeface="Proxima Nova"/>
                <a:ea typeface="Proxima Nova"/>
                <a:cs typeface="Proxima Nova"/>
                <a:sym typeface="Proxima Nova"/>
              </a:rPr>
              <a:t>Desarrolla un personaje para crear conciencia sobre un problema azotando los océanos del mundo, o las comunidades afectadas por amenazas contra nuestros océanos. </a:t>
            </a:r>
            <a:endParaRPr sz="2000" dirty="0">
              <a:solidFill>
                <a:srgbClr val="FFFFFF"/>
              </a:solidFill>
              <a:latin typeface="Proxima Nova"/>
              <a:ea typeface="Proxima Nova"/>
              <a:cs typeface="Proxima Nova"/>
              <a:sym typeface="Proxima Nova"/>
            </a:endParaRPr>
          </a:p>
        </p:txBody>
      </p:sp>
      <p:pic>
        <p:nvPicPr>
          <p:cNvPr id="217" name="Google Shape;217;p41"/>
          <p:cNvPicPr preferRelativeResize="0"/>
          <p:nvPr/>
        </p:nvPicPr>
        <p:blipFill>
          <a:blip r:embed="rId6">
            <a:alphaModFix/>
          </a:blip>
          <a:stretch>
            <a:fillRect/>
          </a:stretch>
        </p:blipFill>
        <p:spPr>
          <a:xfrm>
            <a:off x="5428575" y="3065325"/>
            <a:ext cx="2686052" cy="291850"/>
          </a:xfrm>
          <a:prstGeom prst="rect">
            <a:avLst/>
          </a:prstGeom>
          <a:noFill/>
          <a:ln>
            <a:noFill/>
          </a:ln>
        </p:spPr>
      </p:pic>
      <p:sp>
        <p:nvSpPr>
          <p:cNvPr id="218" name="Google Shape;218;p41"/>
          <p:cNvSpPr txBox="1"/>
          <p:nvPr/>
        </p:nvSpPr>
        <p:spPr>
          <a:xfrm>
            <a:off x="648975" y="3663225"/>
            <a:ext cx="4779600" cy="60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endParaRPr sz="2400" b="1" dirty="0">
              <a:solidFill>
                <a:srgbClr val="FFFFFF"/>
              </a:solidFill>
              <a:latin typeface="Gill Sans"/>
              <a:ea typeface="Gill Sans"/>
              <a:cs typeface="Gill Sans"/>
              <a:sym typeface="Gill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2"/>
        <p:cNvGrpSpPr/>
        <p:nvPr/>
      </p:nvGrpSpPr>
      <p:grpSpPr>
        <a:xfrm>
          <a:off x="0" y="0"/>
          <a:ext cx="0" cy="0"/>
          <a:chOff x="0" y="0"/>
          <a:chExt cx="0" cy="0"/>
        </a:xfrm>
      </p:grpSpPr>
      <p:sp>
        <p:nvSpPr>
          <p:cNvPr id="223" name="Google Shape;223;p42"/>
          <p:cNvSpPr txBox="1"/>
          <p:nvPr/>
        </p:nvSpPr>
        <p:spPr>
          <a:xfrm>
            <a:off x="1325300" y="2283500"/>
            <a:ext cx="5258700" cy="724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400" dirty="0">
                <a:solidFill>
                  <a:srgbClr val="FFFFFF"/>
                </a:solidFill>
                <a:latin typeface="Proxima Nova"/>
                <a:ea typeface="Proxima Nova"/>
                <a:cs typeface="Proxima Nova"/>
                <a:sym typeface="Proxima Nova"/>
              </a:rPr>
              <a:t>Diapositivas Extras</a:t>
            </a:r>
            <a:endParaRPr sz="3400" dirty="0">
              <a:solidFill>
                <a:srgbClr val="FFFFFF"/>
              </a:solidFill>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27"/>
        <p:cNvGrpSpPr/>
        <p:nvPr/>
      </p:nvGrpSpPr>
      <p:grpSpPr>
        <a:xfrm>
          <a:off x="0" y="0"/>
          <a:ext cx="0" cy="0"/>
          <a:chOff x="0" y="0"/>
          <a:chExt cx="0" cy="0"/>
        </a:xfrm>
      </p:grpSpPr>
      <p:pic>
        <p:nvPicPr>
          <p:cNvPr id="228" name="Google Shape;228;p43">
            <a:hlinkClick r:id="rId3"/>
          </p:cNvPr>
          <p:cNvPicPr preferRelativeResize="0"/>
          <p:nvPr/>
        </p:nvPicPr>
        <p:blipFill>
          <a:blip r:embed="rId4">
            <a:alphaModFix/>
          </a:blip>
          <a:stretch>
            <a:fillRect/>
          </a:stretch>
        </p:blipFill>
        <p:spPr>
          <a:xfrm>
            <a:off x="347700" y="-17450"/>
            <a:ext cx="3471450" cy="5143501"/>
          </a:xfrm>
          <a:prstGeom prst="rect">
            <a:avLst/>
          </a:prstGeom>
          <a:noFill/>
          <a:ln>
            <a:noFill/>
          </a:ln>
        </p:spPr>
      </p:pic>
      <p:sp>
        <p:nvSpPr>
          <p:cNvPr id="229" name="Google Shape;229;p43"/>
          <p:cNvSpPr txBox="1"/>
          <p:nvPr/>
        </p:nvSpPr>
        <p:spPr>
          <a:xfrm>
            <a:off x="3977475" y="194450"/>
            <a:ext cx="4992000" cy="3299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s-US" sz="1200" dirty="0">
                <a:solidFill>
                  <a:srgbClr val="FFFFFF"/>
                </a:solidFill>
                <a:latin typeface="Proxima Nova"/>
                <a:ea typeface="Proxima Nova"/>
                <a:cs typeface="Proxima Nova"/>
                <a:sym typeface="Proxima Nova"/>
              </a:rPr>
              <a:t>Kiribati, una Isla nación en el Pacifico (población: 100.000) es uno de los lugares mas remotos del planeta, lejos de las presiones de la vida moderna. Sin embargo, es una de las primeras naciones que debe confrontar el dilema existencial de nuestros tiempos: la aniquilación inminente debido a la </a:t>
            </a:r>
            <a:r>
              <a:rPr lang="es-US" sz="1200" b="1" dirty="0">
                <a:solidFill>
                  <a:schemeClr val="accent5">
                    <a:lumMod val="60000"/>
                    <a:lumOff val="40000"/>
                  </a:schemeClr>
                </a:solidFill>
                <a:latin typeface="Proxima Nova"/>
                <a:ea typeface="Proxima Nova"/>
                <a:cs typeface="Proxima Nova"/>
                <a:sym typeface="Proxima Nova"/>
              </a:rPr>
              <a:t>subida de niveles del mar</a:t>
            </a:r>
            <a:r>
              <a:rPr lang="es-US" sz="1200" dirty="0">
                <a:solidFill>
                  <a:srgbClr val="FFFFFF"/>
                </a:solidFill>
                <a:latin typeface="Proxima Nova"/>
                <a:ea typeface="Proxima Nova"/>
                <a:cs typeface="Proxima Nova"/>
                <a:sym typeface="Proxima Nova"/>
              </a:rPr>
              <a:t>. </a:t>
            </a:r>
          </a:p>
          <a:p>
            <a:pPr marL="0" lvl="0" indent="0" algn="l" rtl="0">
              <a:lnSpc>
                <a:spcPct val="115000"/>
              </a:lnSpc>
              <a:spcBef>
                <a:spcPts val="0"/>
              </a:spcBef>
              <a:spcAft>
                <a:spcPts val="0"/>
              </a:spcAft>
              <a:buClr>
                <a:schemeClr val="dk1"/>
              </a:buClr>
              <a:buSzPts val="1100"/>
              <a:buFont typeface="Arial"/>
              <a:buNone/>
            </a:pPr>
            <a:r>
              <a:rPr lang="es-US" sz="1200" dirty="0">
                <a:solidFill>
                  <a:srgbClr val="FFFFFF"/>
                </a:solidFill>
                <a:latin typeface="Proxima Nova"/>
                <a:ea typeface="Proxima Nova"/>
                <a:cs typeface="Proxima Nova"/>
                <a:sym typeface="Proxima Nova"/>
              </a:rPr>
              <a:t>Mientras el presidente Anote </a:t>
            </a:r>
            <a:r>
              <a:rPr lang="es-US" sz="1200" dirty="0" err="1">
                <a:solidFill>
                  <a:srgbClr val="FFFFFF"/>
                </a:solidFill>
                <a:latin typeface="Proxima Nova"/>
                <a:ea typeface="Proxima Nova"/>
                <a:cs typeface="Proxima Nova"/>
                <a:sym typeface="Proxima Nova"/>
              </a:rPr>
              <a:t>Tong</a:t>
            </a:r>
            <a:r>
              <a:rPr lang="es-US" sz="1200" dirty="0">
                <a:solidFill>
                  <a:srgbClr val="FFFFFF"/>
                </a:solidFill>
                <a:latin typeface="Proxima Nova"/>
                <a:ea typeface="Proxima Nova"/>
                <a:cs typeface="Proxima Nova"/>
                <a:sym typeface="Proxima Nova"/>
              </a:rPr>
              <a:t> busca la solución para salvar a su gente y mantener su dignidad, muchos </a:t>
            </a:r>
            <a:r>
              <a:rPr lang="es-US" sz="1200" dirty="0" err="1">
                <a:solidFill>
                  <a:srgbClr val="FFFFFF"/>
                </a:solidFill>
                <a:latin typeface="Proxima Nova"/>
                <a:ea typeface="Proxima Nova"/>
                <a:cs typeface="Proxima Nova"/>
                <a:sym typeface="Proxima Nova"/>
              </a:rPr>
              <a:t>Kiribatis</a:t>
            </a:r>
            <a:r>
              <a:rPr lang="es-US" sz="1200" dirty="0">
                <a:solidFill>
                  <a:srgbClr val="FFFFFF"/>
                </a:solidFill>
                <a:latin typeface="Proxima Nova"/>
                <a:ea typeface="Proxima Nova"/>
                <a:cs typeface="Proxima Nova"/>
                <a:sym typeface="Proxima Nova"/>
              </a:rPr>
              <a:t> ya andan en busca de refugios en otras tierras. </a:t>
            </a:r>
          </a:p>
          <a:p>
            <a:pPr marL="0" lvl="0" indent="0" algn="l" rtl="0">
              <a:lnSpc>
                <a:spcPct val="115000"/>
              </a:lnSpc>
              <a:spcBef>
                <a:spcPts val="0"/>
              </a:spcBef>
              <a:spcAft>
                <a:spcPts val="0"/>
              </a:spcAft>
              <a:buClr>
                <a:schemeClr val="dk1"/>
              </a:buClr>
              <a:buSzPts val="1100"/>
              <a:buFont typeface="Arial"/>
              <a:buNone/>
            </a:pPr>
            <a:r>
              <a:rPr lang="es-US" sz="1200" dirty="0">
                <a:solidFill>
                  <a:srgbClr val="FFFFFF"/>
                </a:solidFill>
                <a:latin typeface="Proxima Nova"/>
                <a:ea typeface="Proxima Nova"/>
                <a:cs typeface="Proxima Nova"/>
                <a:sym typeface="Proxima Nova"/>
              </a:rPr>
              <a:t>Tomado en medio de las negociaciones internacionales del clima y de los derechos humanos, la lucha de Anote para salvar su nación se </a:t>
            </a:r>
            <a:r>
              <a:rPr lang="es-US" sz="1200" b="1" dirty="0">
                <a:solidFill>
                  <a:schemeClr val="accent5">
                    <a:lumMod val="60000"/>
                    <a:lumOff val="40000"/>
                  </a:schemeClr>
                </a:solidFill>
                <a:latin typeface="Proxima Nova"/>
                <a:ea typeface="Proxima Nova"/>
                <a:cs typeface="Proxima Nova"/>
                <a:sym typeface="Proxima Nova"/>
              </a:rPr>
              <a:t>entrelaza</a:t>
            </a:r>
            <a:r>
              <a:rPr lang="es-US" sz="1200" dirty="0">
                <a:solidFill>
                  <a:srgbClr val="FFFFFF"/>
                </a:solidFill>
                <a:latin typeface="Proxima Nova"/>
                <a:ea typeface="Proxima Nova"/>
                <a:cs typeface="Proxima Nova"/>
                <a:sym typeface="Proxima Nova"/>
              </a:rPr>
              <a:t> con el destino de </a:t>
            </a:r>
            <a:r>
              <a:rPr lang="es-US" sz="1200" dirty="0" err="1">
                <a:solidFill>
                  <a:srgbClr val="FFFFFF"/>
                </a:solidFill>
                <a:latin typeface="Proxima Nova"/>
                <a:ea typeface="Proxima Nova"/>
                <a:cs typeface="Proxima Nova"/>
                <a:sym typeface="Proxima Nova"/>
              </a:rPr>
              <a:t>Tiemeri</a:t>
            </a:r>
            <a:r>
              <a:rPr lang="es-US" sz="1200" dirty="0">
                <a:solidFill>
                  <a:srgbClr val="FFFFFF"/>
                </a:solidFill>
                <a:latin typeface="Proxima Nova"/>
                <a:ea typeface="Proxima Nova"/>
                <a:cs typeface="Proxima Nova"/>
                <a:sym typeface="Proxima Nova"/>
              </a:rPr>
              <a:t>, una joven madre de seis, quien lucha para emigrar a su familia hacia Nueva Zelanda. En juego está la sobrevivencia de su familia, la gente Kiribati, y 4.000 años de cultura Kiribati. </a:t>
            </a:r>
          </a:p>
          <a:p>
            <a:pPr marL="0" lvl="0" indent="0" algn="l" rtl="0">
              <a:lnSpc>
                <a:spcPct val="115000"/>
              </a:lnSpc>
              <a:spcBef>
                <a:spcPts val="2100"/>
              </a:spcBef>
              <a:spcAft>
                <a:spcPts val="2100"/>
              </a:spcAft>
              <a:buClr>
                <a:schemeClr val="dk1"/>
              </a:buClr>
              <a:buSzPts val="1100"/>
              <a:buFont typeface="Arial"/>
              <a:buNone/>
            </a:pPr>
            <a:r>
              <a:rPr lang="en" sz="1200" dirty="0">
                <a:solidFill>
                  <a:srgbClr val="FFFFFF"/>
                </a:solidFill>
                <a:latin typeface="Proxima Nova"/>
                <a:ea typeface="Proxima Nova"/>
                <a:cs typeface="Proxima Nova"/>
                <a:sym typeface="Proxima Nova"/>
              </a:rPr>
              <a:t>.</a:t>
            </a:r>
            <a:endParaRPr sz="1200" dirty="0">
              <a:solidFill>
                <a:srgbClr val="FFFFFF"/>
              </a:solidFill>
              <a:latin typeface="Proxima Nova"/>
              <a:ea typeface="Proxima Nova"/>
              <a:cs typeface="Proxima Nova"/>
              <a:sym typeface="Proxima Nova"/>
            </a:endParaRPr>
          </a:p>
        </p:txBody>
      </p:sp>
      <p:pic>
        <p:nvPicPr>
          <p:cNvPr id="230" name="Google Shape;230;p43">
            <a:hlinkClick r:id="rId5"/>
          </p:cNvPr>
          <p:cNvPicPr preferRelativeResize="0"/>
          <p:nvPr/>
        </p:nvPicPr>
        <p:blipFill>
          <a:blip r:embed="rId6">
            <a:alphaModFix/>
          </a:blip>
          <a:stretch>
            <a:fillRect/>
          </a:stretch>
        </p:blipFill>
        <p:spPr>
          <a:xfrm>
            <a:off x="5849750" y="3886675"/>
            <a:ext cx="1012001" cy="10120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234"/>
        <p:cNvGrpSpPr/>
        <p:nvPr/>
      </p:nvGrpSpPr>
      <p:grpSpPr>
        <a:xfrm>
          <a:off x="0" y="0"/>
          <a:ext cx="0" cy="0"/>
          <a:chOff x="0" y="0"/>
          <a:chExt cx="0" cy="0"/>
        </a:xfrm>
      </p:grpSpPr>
      <p:sp>
        <p:nvSpPr>
          <p:cNvPr id="235" name="Google Shape;235;p44"/>
          <p:cNvSpPr txBox="1"/>
          <p:nvPr/>
        </p:nvSpPr>
        <p:spPr>
          <a:xfrm>
            <a:off x="2779175" y="400050"/>
            <a:ext cx="4779600" cy="602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rgbClr val="FFFFFF"/>
                </a:solidFill>
                <a:latin typeface="Gill Sans"/>
                <a:ea typeface="Gill Sans"/>
                <a:cs typeface="Gill Sans"/>
                <a:sym typeface="Gill Sans"/>
              </a:rPr>
              <a:t>Coral Reef Alliance </a:t>
            </a:r>
            <a:endParaRPr sz="2400" b="1" dirty="0">
              <a:solidFill>
                <a:srgbClr val="FFFFFF"/>
              </a:solidFill>
              <a:latin typeface="Gill Sans"/>
              <a:ea typeface="Gill Sans"/>
              <a:cs typeface="Gill Sans"/>
              <a:sym typeface="Gill Sans"/>
            </a:endParaRPr>
          </a:p>
          <a:p>
            <a:pPr marL="0" lvl="0" indent="0" algn="l" rtl="0">
              <a:spcBef>
                <a:spcPts val="0"/>
              </a:spcBef>
              <a:spcAft>
                <a:spcPts val="0"/>
              </a:spcAft>
              <a:buNone/>
            </a:pPr>
            <a:endParaRPr sz="2400" b="1" dirty="0">
              <a:solidFill>
                <a:srgbClr val="FFFFFF"/>
              </a:solidFill>
              <a:latin typeface="Gill Sans"/>
              <a:ea typeface="Gill Sans"/>
              <a:cs typeface="Gill Sans"/>
              <a:sym typeface="Gill Sans"/>
            </a:endParaRPr>
          </a:p>
        </p:txBody>
      </p:sp>
      <p:sp>
        <p:nvSpPr>
          <p:cNvPr id="236" name="Google Shape;236;p44"/>
          <p:cNvSpPr txBox="1"/>
          <p:nvPr/>
        </p:nvSpPr>
        <p:spPr>
          <a:xfrm>
            <a:off x="3098575" y="1002450"/>
            <a:ext cx="5748600" cy="3981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US" sz="2000" b="1" dirty="0">
                <a:solidFill>
                  <a:srgbClr val="FFE599"/>
                </a:solidFill>
                <a:latin typeface="Gill Sans"/>
                <a:ea typeface="Gill Sans"/>
                <a:cs typeface="Gill Sans"/>
                <a:sym typeface="Gill Sans"/>
              </a:rPr>
              <a:t>Misión</a:t>
            </a:r>
            <a:r>
              <a:rPr lang="es-US" sz="1300" b="1" dirty="0">
                <a:solidFill>
                  <a:srgbClr val="FFE599"/>
                </a:solidFill>
                <a:latin typeface="Gill Sans"/>
                <a:ea typeface="Gill Sans"/>
                <a:cs typeface="Gill Sans"/>
                <a:sym typeface="Gill Sans"/>
              </a:rPr>
              <a:t>: Salvar los arrecifes del mundo. Trabajamos en colaboración con comunidades para reducir las amenazas directas a los arrecifes en maneras que provean beneficios de largo plazo a las personas, y a la fauna, y estamos expandiendo activamente el entendimiento científico sobre la adaptación de los arrecifes al cambio climático y la aplicación de esta información para darles a los arrecifes el mejor chance de desarrollarse en las generaciones del futuro.     </a:t>
            </a:r>
          </a:p>
          <a:p>
            <a:pPr marL="0" lvl="0" indent="0" algn="l" rtl="0">
              <a:lnSpc>
                <a:spcPct val="100000"/>
              </a:lnSpc>
              <a:spcBef>
                <a:spcPts val="0"/>
              </a:spcBef>
              <a:spcAft>
                <a:spcPts val="0"/>
              </a:spcAft>
              <a:buNone/>
            </a:pPr>
            <a:r>
              <a:rPr lang="es-US" sz="2000" b="1" dirty="0">
                <a:solidFill>
                  <a:srgbClr val="FFE599"/>
                </a:solidFill>
                <a:latin typeface="Gill Sans"/>
                <a:ea typeface="Gill Sans"/>
                <a:cs typeface="Gill Sans"/>
                <a:sym typeface="Gill Sans"/>
              </a:rPr>
              <a:t>Lo que hacemos</a:t>
            </a:r>
            <a:r>
              <a:rPr lang="es-US" sz="1300" b="1" dirty="0">
                <a:solidFill>
                  <a:srgbClr val="FFE599"/>
                </a:solidFill>
                <a:latin typeface="Gill Sans"/>
                <a:ea typeface="Gill Sans"/>
                <a:cs typeface="Gill Sans"/>
                <a:sym typeface="Gill Sans"/>
              </a:rPr>
              <a:t>: </a:t>
            </a:r>
          </a:p>
          <a:p>
            <a:pPr marL="0" lvl="0" indent="0" algn="l" rtl="0">
              <a:lnSpc>
                <a:spcPct val="100000"/>
              </a:lnSpc>
              <a:spcBef>
                <a:spcPts val="0"/>
              </a:spcBef>
              <a:spcAft>
                <a:spcPts val="0"/>
              </a:spcAft>
              <a:buNone/>
            </a:pPr>
            <a:r>
              <a:rPr lang="es-US" sz="1300" b="1" dirty="0">
                <a:solidFill>
                  <a:srgbClr val="FFE599"/>
                </a:solidFill>
                <a:latin typeface="Gill Sans"/>
                <a:ea typeface="Gill Sans"/>
                <a:cs typeface="Gill Sans"/>
                <a:sym typeface="Gill Sans"/>
              </a:rPr>
              <a:t>• CORAL ha entregado programas de conservación de alta calidad que han hecho una diferencia en el mundo por 25 años. </a:t>
            </a:r>
          </a:p>
          <a:p>
            <a:pPr marL="0" lvl="0" indent="0" algn="l" rtl="0">
              <a:lnSpc>
                <a:spcPct val="100000"/>
              </a:lnSpc>
              <a:spcBef>
                <a:spcPts val="0"/>
              </a:spcBef>
              <a:spcAft>
                <a:spcPts val="0"/>
              </a:spcAft>
              <a:buNone/>
            </a:pPr>
            <a:r>
              <a:rPr lang="es-US" sz="1300" b="1" dirty="0">
                <a:solidFill>
                  <a:srgbClr val="FFE599"/>
                </a:solidFill>
                <a:latin typeface="Gill Sans"/>
                <a:ea typeface="Gill Sans"/>
                <a:cs typeface="Gill Sans"/>
                <a:sym typeface="Gill Sans"/>
              </a:rPr>
              <a:t>• Establecemos pescas saludables para los arrecifes y para la prevención de la sobrepesca. </a:t>
            </a:r>
          </a:p>
          <a:p>
            <a:pPr marL="0" lvl="0" indent="0" algn="l" rtl="0">
              <a:lnSpc>
                <a:spcPct val="100000"/>
              </a:lnSpc>
              <a:spcBef>
                <a:spcPts val="0"/>
              </a:spcBef>
              <a:spcAft>
                <a:spcPts val="0"/>
              </a:spcAft>
              <a:buNone/>
            </a:pPr>
            <a:r>
              <a:rPr lang="es-US" sz="1300" b="1" dirty="0">
                <a:solidFill>
                  <a:srgbClr val="FFE599"/>
                </a:solidFill>
                <a:latin typeface="Gill Sans"/>
                <a:ea typeface="Gill Sans"/>
                <a:cs typeface="Gill Sans"/>
                <a:sym typeface="Gill Sans"/>
              </a:rPr>
              <a:t>• Protegemos arrecifes de la polución de la tierra (restauramos cuencas y vegetación, construimos conciencia sobre la importancia de las prácticas de tierra en relación con los arrecifes. </a:t>
            </a:r>
          </a:p>
          <a:p>
            <a:pPr marL="0" lvl="0" indent="0" algn="l" rtl="0">
              <a:lnSpc>
                <a:spcPct val="100000"/>
              </a:lnSpc>
              <a:spcBef>
                <a:spcPts val="0"/>
              </a:spcBef>
              <a:spcAft>
                <a:spcPts val="0"/>
              </a:spcAft>
              <a:buNone/>
            </a:pPr>
            <a:r>
              <a:rPr lang="es-US" sz="1300" b="1" dirty="0">
                <a:solidFill>
                  <a:srgbClr val="FFE599"/>
                </a:solidFill>
                <a:latin typeface="Gill Sans"/>
                <a:ea typeface="Gill Sans"/>
                <a:cs typeface="Gill Sans"/>
                <a:sym typeface="Gill Sans"/>
              </a:rPr>
              <a:t>• Avanzamos la investigación y los esfuerzos para la restauración de los arrecifes (crecimiento).</a:t>
            </a:r>
          </a:p>
          <a:p>
            <a:pPr marL="0" lvl="0" indent="0" algn="l" rtl="0">
              <a:lnSpc>
                <a:spcPct val="100000"/>
              </a:lnSpc>
              <a:spcBef>
                <a:spcPts val="0"/>
              </a:spcBef>
              <a:spcAft>
                <a:spcPts val="0"/>
              </a:spcAft>
              <a:buNone/>
            </a:pPr>
            <a:r>
              <a:rPr lang="es-US" sz="1300" b="1" dirty="0">
                <a:solidFill>
                  <a:srgbClr val="FFE599"/>
                </a:solidFill>
                <a:latin typeface="Gill Sans"/>
                <a:ea typeface="Gill Sans"/>
                <a:cs typeface="Gill Sans"/>
                <a:sym typeface="Gill Sans"/>
              </a:rPr>
              <a:t>• Generamos sociedades entre comunidades y científicos. </a:t>
            </a:r>
          </a:p>
          <a:p>
            <a:pPr marL="0" lvl="0" indent="0" algn="l" rtl="0">
              <a:spcBef>
                <a:spcPts val="0"/>
              </a:spcBef>
              <a:spcAft>
                <a:spcPts val="0"/>
              </a:spcAft>
              <a:buNone/>
            </a:pPr>
            <a:endParaRPr sz="1200" b="1" dirty="0">
              <a:solidFill>
                <a:srgbClr val="FFFFFF"/>
              </a:solidFill>
              <a:latin typeface="Gill Sans"/>
              <a:ea typeface="Gill Sans"/>
              <a:cs typeface="Gill Sans"/>
              <a:sym typeface="Gill Sans"/>
            </a:endParaRPr>
          </a:p>
        </p:txBody>
      </p:sp>
      <p:pic>
        <p:nvPicPr>
          <p:cNvPr id="237" name="Google Shape;237;p44">
            <a:hlinkClick r:id="rId3"/>
          </p:cNvPr>
          <p:cNvPicPr preferRelativeResize="0"/>
          <p:nvPr/>
        </p:nvPicPr>
        <p:blipFill>
          <a:blip r:embed="rId4">
            <a:alphaModFix/>
          </a:blip>
          <a:stretch>
            <a:fillRect/>
          </a:stretch>
        </p:blipFill>
        <p:spPr>
          <a:xfrm>
            <a:off x="818050" y="124275"/>
            <a:ext cx="1384850" cy="1384850"/>
          </a:xfrm>
          <a:prstGeom prst="rect">
            <a:avLst/>
          </a:prstGeom>
          <a:noFill/>
          <a:ln w="19050" cap="flat" cmpd="sng">
            <a:solidFill>
              <a:srgbClr val="3C78D8"/>
            </a:solidFill>
            <a:prstDash val="solid"/>
            <a:round/>
            <a:headEnd type="none" w="sm" len="sm"/>
            <a:tailEnd type="none" w="sm" len="sm"/>
          </a:ln>
        </p:spPr>
      </p:pic>
      <p:sp>
        <p:nvSpPr>
          <p:cNvPr id="238" name="Google Shape;238;p44"/>
          <p:cNvSpPr txBox="1"/>
          <p:nvPr/>
        </p:nvSpPr>
        <p:spPr>
          <a:xfrm>
            <a:off x="180875" y="3247039"/>
            <a:ext cx="2598300" cy="1772186"/>
          </a:xfrm>
          <a:prstGeom prst="rect">
            <a:avLst/>
          </a:prstGeom>
          <a:noFill/>
          <a:ln w="9525" cap="flat" cmpd="sng">
            <a:solidFill>
              <a:srgbClr val="A4C2F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1100" dirty="0">
                <a:solidFill>
                  <a:srgbClr val="FFFFFF"/>
                </a:solidFill>
                <a:latin typeface="Gill Sans"/>
                <a:ea typeface="Gill Sans"/>
                <a:cs typeface="Gill Sans"/>
                <a:sym typeface="Gill Sans"/>
              </a:rPr>
              <a:t>El destino de los arrecifes de coral puede ser decidido en los </a:t>
            </a:r>
            <a:r>
              <a:rPr lang="es-US" sz="1100" dirty="0">
                <a:solidFill>
                  <a:srgbClr val="00B050"/>
                </a:solidFill>
                <a:latin typeface="Gill Sans"/>
                <a:ea typeface="Gill Sans"/>
                <a:cs typeface="Gill Sans"/>
                <a:sym typeface="Gill Sans"/>
              </a:rPr>
              <a:t>próximos 25 años</a:t>
            </a:r>
            <a:r>
              <a:rPr lang="es-US" sz="1100" dirty="0">
                <a:solidFill>
                  <a:srgbClr val="FFFFFF"/>
                </a:solidFill>
                <a:latin typeface="Gill Sans"/>
                <a:ea typeface="Gill Sans"/>
                <a:cs typeface="Gill Sans"/>
                <a:sym typeface="Gill Sans"/>
              </a:rPr>
              <a:t>, pero si la comunidad para la conservación de arrecifes a nivel global pudiera establecer </a:t>
            </a:r>
            <a:r>
              <a:rPr lang="es-US" sz="1100" dirty="0">
                <a:solidFill>
                  <a:srgbClr val="00B050"/>
                </a:solidFill>
                <a:latin typeface="Gill Sans"/>
                <a:ea typeface="Gill Sans"/>
                <a:cs typeface="Gill Sans"/>
                <a:sym typeface="Gill Sans"/>
              </a:rPr>
              <a:t>45 Paisajes de Arrecifes Adaptativos </a:t>
            </a:r>
            <a:r>
              <a:rPr lang="es-US" sz="1100" dirty="0">
                <a:solidFill>
                  <a:srgbClr val="FFFFFF"/>
                </a:solidFill>
                <a:latin typeface="Gill Sans"/>
                <a:ea typeface="Gill Sans"/>
                <a:cs typeface="Gill Sans"/>
                <a:sym typeface="Gill Sans"/>
              </a:rPr>
              <a:t>alrededor del mundo para el año 2045, estimamos que podremos salvar suficientes corales para que sigan creciendo y creando arrecifes y trayendo beneficios a las personas y a la fauna. </a:t>
            </a:r>
            <a:endParaRPr sz="1100" dirty="0">
              <a:solidFill>
                <a:srgbClr val="FFFFFF"/>
              </a:solidFill>
              <a:latin typeface="Gill Sans"/>
              <a:ea typeface="Gill Sans"/>
              <a:cs typeface="Gill Sans"/>
              <a:sym typeface="Gill Sans"/>
            </a:endParaRPr>
          </a:p>
        </p:txBody>
      </p:sp>
      <p:sp>
        <p:nvSpPr>
          <p:cNvPr id="239" name="Google Shape;239;p44"/>
          <p:cNvSpPr/>
          <p:nvPr/>
        </p:nvSpPr>
        <p:spPr>
          <a:xfrm>
            <a:off x="65950" y="3312275"/>
            <a:ext cx="221100" cy="213900"/>
          </a:xfrm>
          <a:prstGeom prst="star5">
            <a:avLst>
              <a:gd name="adj" fmla="val 19098"/>
              <a:gd name="hf" fmla="val 105146"/>
              <a:gd name="vf" fmla="val 11055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pic>
        <p:nvPicPr>
          <p:cNvPr id="240" name="Google Shape;240;p44"/>
          <p:cNvPicPr preferRelativeResize="0"/>
          <p:nvPr/>
        </p:nvPicPr>
        <p:blipFill>
          <a:blip r:embed="rId5">
            <a:alphaModFix/>
          </a:blip>
          <a:stretch>
            <a:fillRect/>
          </a:stretch>
        </p:blipFill>
        <p:spPr>
          <a:xfrm>
            <a:off x="468512" y="1610725"/>
            <a:ext cx="2083925" cy="1630500"/>
          </a:xfrm>
          <a:prstGeom prst="rect">
            <a:avLst/>
          </a:prstGeom>
          <a:noFill/>
          <a:ln w="19050" cap="flat" cmpd="sng">
            <a:solidFill>
              <a:srgbClr val="3C78D8"/>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05"/>
        <p:cNvGrpSpPr/>
        <p:nvPr/>
      </p:nvGrpSpPr>
      <p:grpSpPr>
        <a:xfrm>
          <a:off x="0" y="0"/>
          <a:ext cx="0" cy="0"/>
          <a:chOff x="0" y="0"/>
          <a:chExt cx="0" cy="0"/>
        </a:xfrm>
      </p:grpSpPr>
      <p:pic>
        <p:nvPicPr>
          <p:cNvPr id="106" name="Google Shape;106;p26"/>
          <p:cNvPicPr preferRelativeResize="0"/>
          <p:nvPr/>
        </p:nvPicPr>
        <p:blipFill>
          <a:blip r:embed="rId3">
            <a:alphaModFix/>
          </a:blip>
          <a:stretch>
            <a:fillRect/>
          </a:stretch>
        </p:blipFill>
        <p:spPr>
          <a:xfrm>
            <a:off x="-40100" y="-413490"/>
            <a:ext cx="9224177" cy="6138267"/>
          </a:xfrm>
          <a:prstGeom prst="rect">
            <a:avLst/>
          </a:prstGeom>
          <a:noFill/>
          <a:ln>
            <a:noFill/>
          </a:ln>
        </p:spPr>
      </p:pic>
      <p:sp>
        <p:nvSpPr>
          <p:cNvPr id="107" name="Google Shape;107;p26"/>
          <p:cNvSpPr txBox="1"/>
          <p:nvPr/>
        </p:nvSpPr>
        <p:spPr>
          <a:xfrm>
            <a:off x="2174575" y="2233200"/>
            <a:ext cx="6516900" cy="677100"/>
          </a:xfrm>
          <a:prstGeom prst="rect">
            <a:avLst/>
          </a:prstGeom>
          <a:noFill/>
          <a:ln>
            <a:noFill/>
          </a:ln>
          <a:effectLst>
            <a:outerShdw blurRad="128588"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3600" b="1" dirty="0">
                <a:solidFill>
                  <a:srgbClr val="FFFFFF"/>
                </a:solidFill>
                <a:latin typeface="Proxima Nova"/>
                <a:ea typeface="Proxima Nova"/>
                <a:cs typeface="Proxima Nova"/>
                <a:sym typeface="Proxima Nova"/>
              </a:rPr>
              <a:t>el</a:t>
            </a:r>
            <a:r>
              <a:rPr lang="en" sz="3600" b="1" dirty="0">
                <a:solidFill>
                  <a:srgbClr val="FFFFFF"/>
                </a:solidFill>
                <a:latin typeface="Proxima Nova"/>
                <a:ea typeface="Proxima Nova"/>
                <a:cs typeface="Proxima Nova"/>
                <a:sym typeface="Proxima Nova"/>
              </a:rPr>
              <a:t> mar a nuestro alrededor</a:t>
            </a:r>
            <a:endParaRPr sz="3600" b="1" dirty="0">
              <a:solidFill>
                <a:srgbClr val="FFFFFF"/>
              </a:solidFill>
              <a:latin typeface="Proxima Nova"/>
              <a:ea typeface="Proxima Nova"/>
              <a:cs typeface="Proxima Nova"/>
              <a:sym typeface="Proxima Nova"/>
            </a:endParaRPr>
          </a:p>
        </p:txBody>
      </p:sp>
      <p:sp>
        <p:nvSpPr>
          <p:cNvPr id="108" name="Google Shape;108;p26"/>
          <p:cNvSpPr txBox="1"/>
          <p:nvPr/>
        </p:nvSpPr>
        <p:spPr>
          <a:xfrm>
            <a:off x="5499274" y="1691100"/>
            <a:ext cx="2718301" cy="777300"/>
          </a:xfrm>
          <a:prstGeom prst="rect">
            <a:avLst/>
          </a:prstGeom>
          <a:noFill/>
          <a:ln>
            <a:noFill/>
          </a:ln>
          <a:effectLst>
            <a:outerShdw blurRad="85725" dist="19050" dir="5400000" algn="bl" rotWithShape="0">
              <a:srgbClr val="000000">
                <a:alpha val="50000"/>
              </a:srgbClr>
            </a:outerShdw>
          </a:effectLst>
        </p:spPr>
        <p:txBody>
          <a:bodyPr spcFirstLastPara="1" wrap="square" lIns="91425" tIns="91425" rIns="91425" bIns="91425" anchor="t" anchorCtr="0">
            <a:noAutofit/>
          </a:bodyPr>
          <a:lstStyle/>
          <a:p>
            <a:pPr algn="r">
              <a:lnSpc>
                <a:spcPct val="115000"/>
              </a:lnSpc>
            </a:pPr>
            <a:r>
              <a:rPr lang="en-US" sz="2500" dirty="0" err="1">
                <a:solidFill>
                  <a:schemeClr val="bg1"/>
                </a:solidFill>
                <a:effectLst/>
                <a:latin typeface="Proxima Nova" panose="020B0604020202020204" charset="0"/>
                <a:ea typeface="Calibri" panose="020F0502020204030204" pitchFamily="34" charset="0"/>
                <a:cs typeface="Arial" panose="020B0604020202020204" pitchFamily="34" charset="0"/>
              </a:rPr>
              <a:t>capítulo</a:t>
            </a:r>
            <a:r>
              <a:rPr lang="en-US" sz="2500" dirty="0">
                <a:solidFill>
                  <a:schemeClr val="bg1"/>
                </a:solidFill>
                <a:effectLst/>
                <a:latin typeface="Proxima Nova" panose="020B0604020202020204" charset="0"/>
                <a:ea typeface="Calibri" panose="020F0502020204030204" pitchFamily="34" charset="0"/>
                <a:cs typeface="Arial" panose="020B0604020202020204" pitchFamily="34" charset="0"/>
              </a:rPr>
              <a:t> </a:t>
            </a:r>
            <a:r>
              <a:rPr lang="es-US" sz="2500" dirty="0">
                <a:solidFill>
                  <a:srgbClr val="FFFFFF"/>
                </a:solidFill>
                <a:latin typeface="Proxima Nova"/>
                <a:ea typeface="Proxima Nova"/>
                <a:cs typeface="Proxima Nova"/>
                <a:sym typeface="Proxima Nova"/>
              </a:rPr>
              <a:t>3</a:t>
            </a:r>
          </a:p>
        </p:txBody>
      </p:sp>
      <p:sp>
        <p:nvSpPr>
          <p:cNvPr id="109" name="Google Shape;109;p26"/>
          <p:cNvSpPr txBox="1"/>
          <p:nvPr/>
        </p:nvSpPr>
        <p:spPr>
          <a:xfrm>
            <a:off x="3482975" y="2079750"/>
            <a:ext cx="4734600" cy="762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s-US" sz="2600" dirty="0">
                <a:solidFill>
                  <a:srgbClr val="434343"/>
                </a:solidFill>
                <a:latin typeface="Proxima Nova"/>
                <a:ea typeface="Proxima Nova"/>
                <a:cs typeface="Proxima Nova"/>
                <a:sym typeface="Proxima Nova"/>
              </a:rPr>
              <a:t>la vida y la reciprocidad</a:t>
            </a:r>
            <a:r>
              <a:rPr lang="en" sz="2600" dirty="0">
                <a:solidFill>
                  <a:srgbClr val="434343"/>
                </a:solidFill>
                <a:latin typeface="Proxima Nova"/>
                <a:ea typeface="Proxima Nova"/>
                <a:cs typeface="Proxima Nova"/>
                <a:sym typeface="Proxima Nova"/>
              </a:rPr>
              <a:t>: parte 1</a:t>
            </a:r>
            <a:endParaRPr sz="2600" b="1" dirty="0">
              <a:solidFill>
                <a:srgbClr val="434343"/>
              </a:solidFill>
              <a:latin typeface="Proxima Nova"/>
              <a:ea typeface="Proxima Nova"/>
              <a:cs typeface="Proxima Nova"/>
              <a:sym typeface="Proxima Nova"/>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3"/>
        <p:cNvGrpSpPr/>
        <p:nvPr/>
      </p:nvGrpSpPr>
      <p:grpSpPr>
        <a:xfrm>
          <a:off x="0" y="0"/>
          <a:ext cx="0" cy="0"/>
          <a:chOff x="0" y="0"/>
          <a:chExt cx="0" cy="0"/>
        </a:xfrm>
      </p:grpSpPr>
      <p:pic>
        <p:nvPicPr>
          <p:cNvPr id="114" name="Google Shape;114;p27"/>
          <p:cNvPicPr preferRelativeResize="0"/>
          <p:nvPr/>
        </p:nvPicPr>
        <p:blipFill>
          <a:blip r:embed="rId3">
            <a:alphaModFix/>
          </a:blip>
          <a:stretch>
            <a:fillRect/>
          </a:stretch>
        </p:blipFill>
        <p:spPr>
          <a:xfrm>
            <a:off x="-53700" y="-826541"/>
            <a:ext cx="9197698" cy="6120367"/>
          </a:xfrm>
          <a:prstGeom prst="rect">
            <a:avLst/>
          </a:prstGeom>
          <a:noFill/>
          <a:ln>
            <a:noFill/>
          </a:ln>
        </p:spPr>
      </p:pic>
      <p:sp>
        <p:nvSpPr>
          <p:cNvPr id="115" name="Google Shape;115;p27"/>
          <p:cNvSpPr txBox="1"/>
          <p:nvPr/>
        </p:nvSpPr>
        <p:spPr>
          <a:xfrm>
            <a:off x="5955775" y="1062900"/>
            <a:ext cx="2853600" cy="12087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a:spcBef>
                <a:spcPts val="0"/>
              </a:spcBef>
              <a:spcAft>
                <a:spcPts val="0"/>
              </a:spcAft>
            </a:pPr>
            <a:r>
              <a:rPr lang="es-US" sz="1800" b="1" dirty="0">
                <a:solidFill>
                  <a:schemeClr val="bg1"/>
                </a:solidFill>
                <a:effectLst/>
                <a:latin typeface="Gill Sans" panose="020B0604020202020204" charset="0"/>
                <a:ea typeface="Arial Unicode MS"/>
                <a:cs typeface="Arial Unicode MS"/>
              </a:rPr>
              <a:t>Cuando pienso sobre el océano, pienso en…, siento…, recuerdo… </a:t>
            </a:r>
          </a:p>
          <a:p>
            <a:pPr marL="0" marR="0">
              <a:spcBef>
                <a:spcPts val="0"/>
              </a:spcBef>
              <a:spcAft>
                <a:spcPts val="0"/>
              </a:spcAft>
            </a:pPr>
            <a:r>
              <a:rPr lang="es-US" sz="1800" b="1" dirty="0">
                <a:solidFill>
                  <a:schemeClr val="bg1"/>
                </a:solidFill>
                <a:effectLst/>
                <a:latin typeface="Gill Sans" panose="020B0604020202020204" charset="0"/>
                <a:ea typeface="Arial Unicode MS"/>
                <a:cs typeface="Arial Unicode MS"/>
              </a:rPr>
              <a:t>(o me imagino…)</a:t>
            </a:r>
            <a:endParaRPr lang="es-US" sz="1800" dirty="0">
              <a:solidFill>
                <a:schemeClr val="bg1"/>
              </a:solidFill>
              <a:effectLst/>
              <a:latin typeface="Gill Sans" panose="020B0604020202020204" charset="0"/>
              <a:ea typeface="Arial Unicode MS"/>
              <a:cs typeface="Arial Unicode M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19"/>
        <p:cNvGrpSpPr/>
        <p:nvPr/>
      </p:nvGrpSpPr>
      <p:grpSpPr>
        <a:xfrm>
          <a:off x="0" y="0"/>
          <a:ext cx="0" cy="0"/>
          <a:chOff x="0" y="0"/>
          <a:chExt cx="0" cy="0"/>
        </a:xfrm>
      </p:grpSpPr>
      <p:pic>
        <p:nvPicPr>
          <p:cNvPr id="120" name="Google Shape;120;p28"/>
          <p:cNvPicPr preferRelativeResize="0"/>
          <p:nvPr/>
        </p:nvPicPr>
        <p:blipFill>
          <a:blip r:embed="rId3">
            <a:alphaModFix/>
          </a:blip>
          <a:stretch>
            <a:fillRect/>
          </a:stretch>
        </p:blipFill>
        <p:spPr>
          <a:xfrm>
            <a:off x="2" y="-98750"/>
            <a:ext cx="9144004" cy="6098584"/>
          </a:xfrm>
          <a:prstGeom prst="rect">
            <a:avLst/>
          </a:prstGeom>
          <a:noFill/>
          <a:ln>
            <a:noFill/>
          </a:ln>
        </p:spPr>
      </p:pic>
      <p:sp>
        <p:nvSpPr>
          <p:cNvPr id="121" name="Google Shape;121;p28"/>
          <p:cNvSpPr txBox="1"/>
          <p:nvPr/>
        </p:nvSpPr>
        <p:spPr>
          <a:xfrm>
            <a:off x="254250" y="2516500"/>
            <a:ext cx="5110500" cy="826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r>
              <a:rPr lang="en" sz="1200" dirty="0">
                <a:solidFill>
                  <a:srgbClr val="FFFFFF"/>
                </a:solidFill>
                <a:latin typeface="Proxima Nova"/>
                <a:ea typeface="Proxima Nova"/>
                <a:cs typeface="Proxima Nova"/>
                <a:sym typeface="Proxima Nova"/>
              </a:rPr>
              <a:t>                 –</a:t>
            </a:r>
            <a:r>
              <a:rPr lang="en" sz="1200" dirty="0">
                <a:latin typeface="Proxima Nova"/>
                <a:ea typeface="Proxima Nova"/>
                <a:cs typeface="Proxima Nova"/>
                <a:sym typeface="Proxima Nova"/>
              </a:rPr>
              <a:t> </a:t>
            </a:r>
            <a:r>
              <a:rPr lang="en" sz="1200" u="sng" dirty="0">
                <a:solidFill>
                  <a:srgbClr val="FFFFFF"/>
                </a:solidFill>
                <a:latin typeface="Proxima Nova"/>
                <a:ea typeface="Proxima Nova"/>
                <a:cs typeface="Proxima Nova"/>
                <a:sym typeface="Proxima Nova"/>
                <a:hlinkClick r:id="rId4">
                  <a:extLst>
                    <a:ext uri="{A12FA001-AC4F-418D-AE19-62706E023703}">
                      <ahyp:hlinkClr xmlns:ahyp="http://schemas.microsoft.com/office/drawing/2018/hyperlinkcolor" val="tx"/>
                    </a:ext>
                  </a:extLst>
                </a:hlinkClick>
              </a:rPr>
              <a:t>Sylvia Earle, </a:t>
            </a:r>
            <a:r>
              <a:rPr lang="es-US" sz="1200" u="sng" dirty="0">
                <a:solidFill>
                  <a:schemeClr val="bg1"/>
                </a:solidFill>
                <a:effectLst/>
                <a:latin typeface="Proxima Nova" panose="020B0604020202020204" charset="0"/>
                <a:ea typeface="Calibri" panose="020F0502020204030204" pitchFamily="34" charset="0"/>
                <a:cs typeface="Arial" panose="020B0604020202020204" pitchFamily="34" charset="0"/>
              </a:rPr>
              <a:t>Oceanógrafa</a:t>
            </a:r>
            <a:r>
              <a:rPr lang="es-US" sz="1800" dirty="0">
                <a:effectLst/>
                <a:latin typeface="Calibri" panose="020F0502020204030204" pitchFamily="34" charset="0"/>
                <a:ea typeface="Calibri" panose="020F0502020204030204" pitchFamily="34" charset="0"/>
                <a:cs typeface="Arial" panose="020B0604020202020204" pitchFamily="34" charset="0"/>
              </a:rPr>
              <a:t> </a:t>
            </a:r>
            <a:endParaRPr sz="1200" dirty="0">
              <a:solidFill>
                <a:srgbClr val="FFFFFF"/>
              </a:solidFill>
              <a:latin typeface="Proxima Nova"/>
              <a:ea typeface="Proxima Nova"/>
              <a:cs typeface="Proxima Nova"/>
              <a:sym typeface="Proxima Nova"/>
            </a:endParaRPr>
          </a:p>
          <a:p>
            <a:pPr marL="457200" lvl="0" indent="457200">
              <a:buClr>
                <a:schemeClr val="dk1"/>
              </a:buClr>
              <a:buSzPts val="1100"/>
            </a:pPr>
            <a:r>
              <a:rPr lang="es-US" sz="1000" dirty="0">
                <a:solidFill>
                  <a:srgbClr val="FFFFFF"/>
                </a:solidFill>
                <a:latin typeface="Proxima Nova"/>
                <a:ea typeface="Proxima Nova"/>
                <a:cs typeface="Proxima Nova"/>
                <a:sym typeface="Proxima Nova"/>
              </a:rPr>
              <a:t>primera mujer nombrada jefa científica para la </a:t>
            </a:r>
            <a:endParaRPr sz="1000" dirty="0">
              <a:solidFill>
                <a:srgbClr val="FFFFFF"/>
              </a:solidFill>
              <a:latin typeface="Proxima Nova"/>
              <a:ea typeface="Proxima Nova"/>
              <a:cs typeface="Proxima Nova"/>
              <a:sym typeface="Proxima Nova"/>
            </a:endParaRPr>
          </a:p>
          <a:p>
            <a:pPr marL="457200" indent="457200">
              <a:buClr>
                <a:schemeClr val="dk1"/>
              </a:buClr>
              <a:buSzPts val="1100"/>
            </a:pPr>
            <a:r>
              <a:rPr lang="es-US" sz="1000" dirty="0">
                <a:solidFill>
                  <a:srgbClr val="FFFFFF"/>
                </a:solidFill>
                <a:latin typeface="Proxima Nova"/>
                <a:ea typeface="Proxima Nova"/>
                <a:cs typeface="Proxima Nova"/>
                <a:sym typeface="Proxima Nova"/>
              </a:rPr>
              <a:t>Administración</a:t>
            </a:r>
            <a:r>
              <a:rPr lang="en" sz="1000" dirty="0">
                <a:solidFill>
                  <a:srgbClr val="FFFFFF"/>
                </a:solidFill>
                <a:latin typeface="Proxima Nova"/>
                <a:ea typeface="Proxima Nova"/>
                <a:cs typeface="Proxima Nova"/>
                <a:sym typeface="Proxima Nova"/>
              </a:rPr>
              <a:t> Nacional </a:t>
            </a:r>
            <a:r>
              <a:rPr lang="es-US" sz="1000" i="0" dirty="0">
                <a:solidFill>
                  <a:schemeClr val="bg1"/>
                </a:solidFill>
                <a:effectLst/>
                <a:latin typeface="Proxima Nova" panose="020B0604020202020204" charset="0"/>
              </a:rPr>
              <a:t>Oceánica</a:t>
            </a:r>
            <a:r>
              <a:rPr lang="en" sz="1000" dirty="0">
                <a:solidFill>
                  <a:srgbClr val="FFFFFF"/>
                </a:solidFill>
                <a:latin typeface="Proxima Nova"/>
                <a:ea typeface="Proxima Nova"/>
                <a:cs typeface="Proxima Nova"/>
                <a:sym typeface="Proxima Nova"/>
              </a:rPr>
              <a:t> y </a:t>
            </a:r>
            <a:r>
              <a:rPr lang="es-US" sz="1000" dirty="0">
                <a:solidFill>
                  <a:srgbClr val="FFFFFF"/>
                </a:solidFill>
                <a:latin typeface="Proxima Nova"/>
                <a:ea typeface="Proxima Nova"/>
                <a:cs typeface="Proxima Nova"/>
                <a:sym typeface="Proxima Nova"/>
              </a:rPr>
              <a:t>Atmosférica </a:t>
            </a:r>
            <a:r>
              <a:rPr lang="en" sz="1000" dirty="0">
                <a:solidFill>
                  <a:srgbClr val="FFFFFF"/>
                </a:solidFill>
                <a:latin typeface="Proxima Nova"/>
                <a:ea typeface="Proxima Nova"/>
                <a:cs typeface="Proxima Nova"/>
                <a:sym typeface="Proxima Nova"/>
              </a:rPr>
              <a:t>de los Estados Unidos</a:t>
            </a:r>
            <a:endParaRPr sz="1000" dirty="0">
              <a:solidFill>
                <a:srgbClr val="FFFFFF"/>
              </a:solidFill>
              <a:latin typeface="Proxima Nova"/>
              <a:ea typeface="Proxima Nova"/>
              <a:cs typeface="Proxima Nova"/>
              <a:sym typeface="Proxima Nova"/>
            </a:endParaRPr>
          </a:p>
          <a:p>
            <a:pPr marL="0" lvl="0" indent="0" algn="l" rtl="0">
              <a:spcBef>
                <a:spcPts val="2400"/>
              </a:spcBef>
              <a:spcAft>
                <a:spcPts val="0"/>
              </a:spcAft>
              <a:buClr>
                <a:schemeClr val="dk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2400"/>
              </a:spcBef>
              <a:spcAft>
                <a:spcPts val="0"/>
              </a:spcAft>
              <a:buClr>
                <a:schemeClr val="dk1"/>
              </a:buClr>
              <a:buSzPts val="1100"/>
              <a:buFont typeface="Arial"/>
              <a:buNone/>
            </a:pPr>
            <a:r>
              <a:rPr lang="en" sz="1100" dirty="0">
                <a:solidFill>
                  <a:schemeClr val="lt1"/>
                </a:solidFill>
                <a:latin typeface="Proxima Nova"/>
                <a:ea typeface="Proxima Nova"/>
                <a:cs typeface="Proxima Nova"/>
                <a:sym typeface="Proxima Nova"/>
              </a:rPr>
              <a:t> </a:t>
            </a:r>
            <a:endParaRPr sz="1100" dirty="0">
              <a:solidFill>
                <a:schemeClr val="lt1"/>
              </a:solidFill>
              <a:latin typeface="Proxima Nova"/>
              <a:ea typeface="Proxima Nova"/>
              <a:cs typeface="Proxima Nova"/>
              <a:sym typeface="Proxima Nova"/>
            </a:endParaRPr>
          </a:p>
          <a:p>
            <a:pPr marL="0" lvl="0" indent="0" algn="ctr" rtl="0">
              <a:spcBef>
                <a:spcPts val="600"/>
              </a:spcBef>
              <a:spcAft>
                <a:spcPts val="0"/>
              </a:spcAft>
              <a:buClr>
                <a:schemeClr val="dk1"/>
              </a:buClr>
              <a:buSzPts val="1100"/>
              <a:buFont typeface="Arial"/>
              <a:buNone/>
            </a:pPr>
            <a:endParaRPr sz="1100" dirty="0">
              <a:solidFill>
                <a:schemeClr val="lt1"/>
              </a:solidFill>
              <a:latin typeface="Proxima Nova"/>
              <a:ea typeface="Proxima Nova"/>
              <a:cs typeface="Proxima Nova"/>
              <a:sym typeface="Proxima Nova"/>
            </a:endParaRPr>
          </a:p>
          <a:p>
            <a:pPr marL="0" lvl="0" indent="0" algn="l" rtl="0">
              <a:spcBef>
                <a:spcPts val="0"/>
              </a:spcBef>
              <a:spcAft>
                <a:spcPts val="0"/>
              </a:spcAft>
              <a:buNone/>
            </a:pPr>
            <a:endParaRPr dirty="0"/>
          </a:p>
        </p:txBody>
      </p:sp>
      <p:sp>
        <p:nvSpPr>
          <p:cNvPr id="122" name="Google Shape;122;p28"/>
          <p:cNvSpPr txBox="1"/>
          <p:nvPr/>
        </p:nvSpPr>
        <p:spPr>
          <a:xfrm>
            <a:off x="704850" y="1161425"/>
            <a:ext cx="5277000" cy="1278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US" dirty="0">
                <a:solidFill>
                  <a:schemeClr val="bg1"/>
                </a:solidFill>
                <a:effectLst/>
                <a:latin typeface="Proxima Nova" panose="020B0604020202020204" charset="0"/>
                <a:ea typeface="Arial Unicode MS"/>
              </a:rPr>
              <a:t>“La gente pregunta: ¿por qué me debería importar el océano? Porque el océano es el </a:t>
            </a:r>
            <a:r>
              <a:rPr lang="es-US" b="1" dirty="0">
                <a:solidFill>
                  <a:schemeClr val="bg1"/>
                </a:solidFill>
                <a:effectLst/>
                <a:latin typeface="Proxima Nova" panose="020B0604020202020204" charset="0"/>
                <a:ea typeface="Arial Unicode MS"/>
              </a:rPr>
              <a:t>pilar </a:t>
            </a:r>
            <a:r>
              <a:rPr lang="es-US" dirty="0">
                <a:solidFill>
                  <a:schemeClr val="bg1"/>
                </a:solidFill>
                <a:effectLst/>
                <a:latin typeface="Proxima Nova" panose="020B0604020202020204" charset="0"/>
                <a:ea typeface="Arial Unicode MS"/>
              </a:rPr>
              <a:t>del sistema de apoyo de vida en la Tierra, le da forma al clima y al tiempo. Contiene la mayoría de la vida de la Tierra. EL 97% del agua de la Tierra se encuentra ahí. </a:t>
            </a:r>
            <a:r>
              <a:rPr lang="es-US" b="1" dirty="0">
                <a:solidFill>
                  <a:schemeClr val="accent5">
                    <a:lumMod val="40000"/>
                    <a:lumOff val="60000"/>
                  </a:schemeClr>
                </a:solidFill>
                <a:effectLst/>
                <a:latin typeface="Proxima Nova" panose="020B0604020202020204" charset="0"/>
                <a:ea typeface="Arial Unicode MS"/>
              </a:rPr>
              <a:t>Es el corazón azul del planeta</a:t>
            </a:r>
            <a:r>
              <a:rPr lang="es-US" dirty="0">
                <a:solidFill>
                  <a:schemeClr val="accent5">
                    <a:lumMod val="40000"/>
                    <a:lumOff val="60000"/>
                  </a:schemeClr>
                </a:solidFill>
                <a:effectLst/>
                <a:latin typeface="Proxima Nova" panose="020B0604020202020204" charset="0"/>
                <a:ea typeface="Arial Unicode MS"/>
              </a:rPr>
              <a:t> </a:t>
            </a:r>
            <a:r>
              <a:rPr lang="es-US" dirty="0">
                <a:solidFill>
                  <a:schemeClr val="bg1"/>
                </a:solidFill>
                <a:effectLst/>
                <a:latin typeface="Proxima Nova" panose="020B0604020202020204" charset="0"/>
                <a:ea typeface="Arial Unicode MS"/>
              </a:rPr>
              <a:t>– Debemos cuidar de nuestro corazón.”</a:t>
            </a:r>
            <a:endParaRPr dirty="0">
              <a:solidFill>
                <a:schemeClr val="bg1"/>
              </a:solidFill>
              <a:latin typeface="Proxima Nova" panose="020B060402020202020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26"/>
        <p:cNvGrpSpPr/>
        <p:nvPr/>
      </p:nvGrpSpPr>
      <p:grpSpPr>
        <a:xfrm>
          <a:off x="0" y="0"/>
          <a:ext cx="0" cy="0"/>
          <a:chOff x="0" y="0"/>
          <a:chExt cx="0" cy="0"/>
        </a:xfrm>
      </p:grpSpPr>
      <p:pic>
        <p:nvPicPr>
          <p:cNvPr id="127" name="Google Shape;127;p29"/>
          <p:cNvPicPr preferRelativeResize="0"/>
          <p:nvPr/>
        </p:nvPicPr>
        <p:blipFill>
          <a:blip r:embed="rId3">
            <a:alphaModFix/>
          </a:blip>
          <a:stretch>
            <a:fillRect/>
          </a:stretch>
        </p:blipFill>
        <p:spPr>
          <a:xfrm>
            <a:off x="-76233" y="-1002450"/>
            <a:ext cx="9220229" cy="6145948"/>
          </a:xfrm>
          <a:prstGeom prst="rect">
            <a:avLst/>
          </a:prstGeom>
          <a:noFill/>
          <a:ln>
            <a:noFill/>
          </a:ln>
        </p:spPr>
      </p:pic>
      <p:sp>
        <p:nvSpPr>
          <p:cNvPr id="128" name="Google Shape;128;p29"/>
          <p:cNvSpPr txBox="1"/>
          <p:nvPr/>
        </p:nvSpPr>
        <p:spPr>
          <a:xfrm>
            <a:off x="438000" y="756200"/>
            <a:ext cx="4610100" cy="2446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a:spcBef>
                <a:spcPts val="0"/>
              </a:spcBef>
              <a:spcAft>
                <a:spcPts val="0"/>
              </a:spcAft>
            </a:pPr>
            <a:r>
              <a:rPr lang="es-US" dirty="0">
                <a:solidFill>
                  <a:schemeClr val="bg1"/>
                </a:solidFill>
                <a:effectLst/>
                <a:latin typeface="Proxima Nova" panose="020B0604020202020204" charset="0"/>
                <a:ea typeface="Arial Unicode MS"/>
                <a:cs typeface="Arial Unicode MS"/>
              </a:rPr>
              <a:t>“La gente tiene </a:t>
            </a:r>
            <a:r>
              <a:rPr lang="es-US" b="1" dirty="0">
                <a:solidFill>
                  <a:schemeClr val="bg1"/>
                </a:solidFill>
                <a:effectLst/>
                <a:latin typeface="Proxima Nova" panose="020B0604020202020204" charset="0"/>
                <a:ea typeface="Arial Unicode MS"/>
                <a:cs typeface="Arial Unicode MS"/>
              </a:rPr>
              <a:t>una conexión emocional profunda con el mar</a:t>
            </a:r>
            <a:r>
              <a:rPr lang="es-US" dirty="0">
                <a:solidFill>
                  <a:schemeClr val="bg1"/>
                </a:solidFill>
                <a:effectLst/>
                <a:latin typeface="Proxima Nova" panose="020B0604020202020204" charset="0"/>
                <a:ea typeface="Arial Unicode MS"/>
                <a:cs typeface="Arial Unicode MS"/>
              </a:rPr>
              <a:t>. Los océanos nos inspiran, excitan, y calman. Algunos piensan que debemos nuestros cerebros inteligentes y sus éxitos a la conexión cercana de nuestros ancestros con el mar. </a:t>
            </a:r>
          </a:p>
          <a:p>
            <a:pPr marL="0" marR="0">
              <a:spcBef>
                <a:spcPts val="0"/>
              </a:spcBef>
              <a:spcAft>
                <a:spcPts val="0"/>
              </a:spcAft>
            </a:pPr>
            <a:endParaRPr lang="es-US" dirty="0">
              <a:solidFill>
                <a:schemeClr val="bg1"/>
              </a:solidFill>
              <a:latin typeface="Proxima Nova" panose="020B0604020202020204" charset="0"/>
              <a:ea typeface="Arial Unicode MS"/>
              <a:cs typeface="Arial Unicode MS"/>
            </a:endParaRPr>
          </a:p>
          <a:p>
            <a:pPr marL="0" marR="0">
              <a:spcBef>
                <a:spcPts val="0"/>
              </a:spcBef>
              <a:spcAft>
                <a:spcPts val="0"/>
              </a:spcAft>
            </a:pPr>
            <a:r>
              <a:rPr lang="es-US" dirty="0">
                <a:solidFill>
                  <a:schemeClr val="bg1"/>
                </a:solidFill>
                <a:effectLst/>
                <a:latin typeface="Proxima Nova" panose="020B0604020202020204" charset="0"/>
                <a:ea typeface="Arial Unicode MS"/>
                <a:cs typeface="Arial Unicode MS"/>
              </a:rPr>
              <a:t>Pero la relación con el mar se extiende a través del tiempo más allá que esto: hasta los orígenes de la vida misma. </a:t>
            </a:r>
            <a:r>
              <a:rPr lang="es-US" b="1" dirty="0">
                <a:solidFill>
                  <a:schemeClr val="accent5">
                    <a:lumMod val="60000"/>
                    <a:lumOff val="40000"/>
                  </a:schemeClr>
                </a:solidFill>
                <a:effectLst/>
                <a:latin typeface="Proxima Nova" panose="020B0604020202020204" charset="0"/>
                <a:ea typeface="Arial Unicode MS"/>
                <a:cs typeface="Arial Unicode MS"/>
              </a:rPr>
              <a:t>Somos criaturas del océano</a:t>
            </a:r>
            <a:r>
              <a:rPr lang="es-US" dirty="0">
                <a:solidFill>
                  <a:schemeClr val="bg1"/>
                </a:solidFill>
                <a:effectLst/>
                <a:latin typeface="Proxima Nova" panose="020B0604020202020204" charset="0"/>
                <a:ea typeface="Arial Unicode MS"/>
                <a:cs typeface="Arial Unicode MS"/>
              </a:rPr>
              <a:t>.”</a:t>
            </a:r>
            <a:endParaRPr dirty="0">
              <a:solidFill>
                <a:schemeClr val="bg1"/>
              </a:solidFill>
              <a:latin typeface="Proxima Nova" panose="020B0604020202020204" charset="0"/>
              <a:ea typeface="Proxima Nova"/>
              <a:cs typeface="Proxima Nova"/>
              <a:sym typeface="Proxima Nova"/>
            </a:endParaRPr>
          </a:p>
          <a:p>
            <a:pPr marL="0" lvl="0" indent="0" algn="l" rtl="0">
              <a:spcBef>
                <a:spcPts val="0"/>
              </a:spcBef>
              <a:spcAft>
                <a:spcPts val="0"/>
              </a:spcAft>
              <a:buClr>
                <a:schemeClr val="dk1"/>
              </a:buClr>
              <a:buSzPts val="1100"/>
              <a:buFont typeface="Arial"/>
              <a:buNone/>
            </a:pPr>
            <a:r>
              <a:rPr lang="en" dirty="0">
                <a:solidFill>
                  <a:srgbClr val="FFFFFF"/>
                </a:solidFill>
                <a:latin typeface="Proxima Nova"/>
                <a:ea typeface="Proxima Nova"/>
                <a:cs typeface="Proxima Nova"/>
                <a:sym typeface="Proxima Nova"/>
              </a:rPr>
              <a:t>	</a:t>
            </a:r>
            <a:endParaRPr dirty="0">
              <a:solidFill>
                <a:srgbClr val="FFFFFF"/>
              </a:solidFill>
              <a:latin typeface="Proxima Nova"/>
              <a:ea typeface="Proxima Nova"/>
              <a:cs typeface="Proxima Nova"/>
              <a:sym typeface="Proxima Nova"/>
            </a:endParaRPr>
          </a:p>
          <a:p>
            <a:pPr marL="1371600" lvl="0" indent="0" algn="l" rtl="0">
              <a:spcBef>
                <a:spcPts val="0"/>
              </a:spcBef>
              <a:spcAft>
                <a:spcPts val="0"/>
              </a:spcAft>
              <a:buClr>
                <a:schemeClr val="dk1"/>
              </a:buClr>
              <a:buSzPts val="1100"/>
              <a:buFont typeface="Arial"/>
              <a:buNone/>
            </a:pPr>
            <a:r>
              <a:rPr lang="en" dirty="0">
                <a:solidFill>
                  <a:srgbClr val="FFFFFF"/>
                </a:solidFill>
                <a:latin typeface="Proxima Nova"/>
                <a:ea typeface="Proxima Nova"/>
                <a:cs typeface="Proxima Nova"/>
                <a:sym typeface="Proxima Nova"/>
              </a:rPr>
              <a:t>– </a:t>
            </a:r>
            <a:r>
              <a:rPr lang="en" b="1" dirty="0">
                <a:solidFill>
                  <a:srgbClr val="FFFFFF"/>
                </a:solidFill>
                <a:latin typeface="Proxima Nova"/>
                <a:ea typeface="Proxima Nova"/>
                <a:cs typeface="Proxima Nova"/>
                <a:sym typeface="Proxima Nova"/>
              </a:rPr>
              <a:t>Callum Roberts</a:t>
            </a:r>
            <a:r>
              <a:rPr lang="en" dirty="0">
                <a:solidFill>
                  <a:srgbClr val="FFFFFF"/>
                </a:solidFill>
                <a:latin typeface="Proxima Nova"/>
                <a:ea typeface="Proxima Nova"/>
                <a:cs typeface="Proxima Nova"/>
                <a:sym typeface="Proxima Nova"/>
              </a:rPr>
              <a:t>, </a:t>
            </a:r>
            <a:r>
              <a:rPr lang="en" i="1" dirty="0">
                <a:solidFill>
                  <a:srgbClr val="FFFFFF"/>
                </a:solidFill>
                <a:latin typeface="Proxima Nova"/>
                <a:ea typeface="Proxima Nova"/>
                <a:cs typeface="Proxima Nova"/>
                <a:sym typeface="Proxima Nova"/>
              </a:rPr>
              <a:t>The Ocean of Life</a:t>
            </a:r>
            <a:endParaRPr dirty="0">
              <a:solidFill>
                <a:srgbClr val="FFFFFF"/>
              </a:solidFill>
              <a:latin typeface="Proxima Nova"/>
              <a:ea typeface="Proxima Nova"/>
              <a:cs typeface="Proxima Nova"/>
              <a:sym typeface="Proxima Nov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30"/>
          <p:cNvPicPr preferRelativeResize="0"/>
          <p:nvPr/>
        </p:nvPicPr>
        <p:blipFill>
          <a:blip r:embed="rId3">
            <a:alphaModFix/>
          </a:blip>
          <a:stretch>
            <a:fillRect/>
          </a:stretch>
        </p:blipFill>
        <p:spPr>
          <a:xfrm>
            <a:off x="-70284" y="-697700"/>
            <a:ext cx="9436968" cy="5898354"/>
          </a:xfrm>
          <a:prstGeom prst="rect">
            <a:avLst/>
          </a:prstGeom>
          <a:noFill/>
          <a:ln>
            <a:noFill/>
          </a:ln>
        </p:spPr>
      </p:pic>
      <p:pic>
        <p:nvPicPr>
          <p:cNvPr id="134" name="Google Shape;134;p30"/>
          <p:cNvPicPr preferRelativeResize="0"/>
          <p:nvPr/>
        </p:nvPicPr>
        <p:blipFill>
          <a:blip r:embed="rId4">
            <a:alphaModFix/>
          </a:blip>
          <a:stretch>
            <a:fillRect/>
          </a:stretch>
        </p:blipFill>
        <p:spPr>
          <a:xfrm>
            <a:off x="-138075" y="-844325"/>
            <a:ext cx="9572550" cy="6381700"/>
          </a:xfrm>
          <a:prstGeom prst="rect">
            <a:avLst/>
          </a:prstGeom>
          <a:noFill/>
          <a:ln>
            <a:noFill/>
          </a:ln>
        </p:spPr>
      </p:pic>
      <p:sp>
        <p:nvSpPr>
          <p:cNvPr id="135" name="Google Shape;135;p30"/>
          <p:cNvSpPr txBox="1"/>
          <p:nvPr/>
        </p:nvSpPr>
        <p:spPr>
          <a:xfrm>
            <a:off x="356413" y="-697701"/>
            <a:ext cx="7810500" cy="5563211"/>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a:lnSpc>
                <a:spcPct val="140000"/>
              </a:lnSpc>
            </a:pPr>
            <a:r>
              <a:rPr lang="en" sz="1800" b="1" dirty="0">
                <a:solidFill>
                  <a:srgbClr val="FFE599"/>
                </a:solidFill>
                <a:latin typeface="Proxima Nova"/>
                <a:ea typeface="Proxima Nova"/>
                <a:cs typeface="Proxima Nova"/>
                <a:sym typeface="Proxima Nova"/>
              </a:rPr>
              <a:t>   	</a:t>
            </a:r>
            <a:r>
              <a:rPr lang="es-US" sz="2200" b="1" dirty="0">
                <a:solidFill>
                  <a:schemeClr val="accent4">
                    <a:lumMod val="60000"/>
                    <a:lumOff val="40000"/>
                  </a:schemeClr>
                </a:solidFill>
                <a:effectLst/>
                <a:latin typeface="Calibri" panose="020F0502020204030204" pitchFamily="34" charset="0"/>
                <a:ea typeface="Arial Unicode MS"/>
                <a:cs typeface="Arial Unicode MS"/>
              </a:rPr>
              <a:t> </a:t>
            </a:r>
            <a:r>
              <a:rPr lang="es-US" sz="2200" b="1" dirty="0">
                <a:solidFill>
                  <a:schemeClr val="accent4">
                    <a:lumMod val="60000"/>
                    <a:lumOff val="40000"/>
                  </a:schemeClr>
                </a:solidFill>
                <a:effectLst/>
                <a:latin typeface="Proxima Nova" panose="020B0604020202020204" charset="0"/>
                <a:ea typeface="Arial Unicode MS"/>
                <a:cs typeface="Arial Unicode MS"/>
              </a:rPr>
              <a:t>¿Puedes Adivinar?</a:t>
            </a:r>
            <a:endParaRPr sz="2200" b="1" dirty="0">
              <a:solidFill>
                <a:srgbClr val="FFE599"/>
              </a:solidFill>
              <a:latin typeface="Proxima Nova" panose="020B0604020202020204" charset="0"/>
              <a:ea typeface="Proxima Nova"/>
              <a:cs typeface="Proxima Nova"/>
              <a:sym typeface="Proxima Nova"/>
            </a:endParaRPr>
          </a:p>
          <a:p>
            <a:pPr marL="342900" marR="0" lvl="0" indent="-342900">
              <a:spcBef>
                <a:spcPts val="0"/>
              </a:spcBef>
              <a:spcAft>
                <a:spcPts val="0"/>
              </a:spcAft>
              <a:buFont typeface="Symbol" panose="05050102010706020507" pitchFamily="18" charset="2"/>
              <a:buChar char=""/>
            </a:pPr>
            <a:r>
              <a:rPr lang="es-US" sz="1800" b="1" dirty="0">
                <a:solidFill>
                  <a:schemeClr val="bg1"/>
                </a:solidFill>
                <a:effectLst/>
                <a:latin typeface="Proxima Nova" panose="020B0604020202020204" charset="0"/>
                <a:ea typeface="Arial Unicode MS"/>
                <a:cs typeface="Arial Unicode MS"/>
              </a:rPr>
              <a:t>Nuestros océanos cubren más del ______por ciento de la superficie de la Tierra. </a:t>
            </a:r>
          </a:p>
          <a:p>
            <a:pPr marL="342900" marR="0" lvl="0" indent="-342900">
              <a:spcBef>
                <a:spcPts val="0"/>
              </a:spcBef>
              <a:spcAft>
                <a:spcPts val="0"/>
              </a:spcAft>
              <a:buFont typeface="Symbol" panose="05050102010706020507" pitchFamily="18" charset="2"/>
              <a:buChar char=""/>
            </a:pPr>
            <a:endParaRPr lang="es-US" sz="1800" b="1" dirty="0">
              <a:solidFill>
                <a:schemeClr val="bg1"/>
              </a:solidFill>
              <a:latin typeface="Proxima Nova" panose="020B0604020202020204" charset="0"/>
              <a:ea typeface="Arial Unicode MS"/>
              <a:cs typeface="Arial Unicode MS"/>
            </a:endParaRPr>
          </a:p>
          <a:p>
            <a:pPr marL="342900" marR="0" lvl="0" indent="-342900">
              <a:spcBef>
                <a:spcPts val="0"/>
              </a:spcBef>
              <a:spcAft>
                <a:spcPts val="0"/>
              </a:spcAft>
              <a:buFont typeface="Symbol" panose="05050102010706020507" pitchFamily="18" charset="2"/>
              <a:buChar char=""/>
            </a:pPr>
            <a:r>
              <a:rPr lang="es-US" sz="1800" b="1" dirty="0">
                <a:solidFill>
                  <a:schemeClr val="bg1"/>
                </a:solidFill>
                <a:effectLst/>
                <a:latin typeface="Proxima Nova" panose="020B0604020202020204" charset="0"/>
                <a:ea typeface="Arial Unicode MS"/>
                <a:cs typeface="Arial Unicode MS"/>
              </a:rPr>
              <a:t>Menos del ____ por ciento de los océanos del planeta han sido explorados. </a:t>
            </a:r>
          </a:p>
          <a:p>
            <a:pPr marR="0" lvl="0">
              <a:spcBef>
                <a:spcPts val="0"/>
              </a:spcBef>
              <a:spcAft>
                <a:spcPts val="0"/>
              </a:spcAft>
            </a:pPr>
            <a:endParaRPr lang="es-US" sz="1800" b="1" dirty="0">
              <a:solidFill>
                <a:schemeClr val="bg1"/>
              </a:solidFill>
              <a:effectLst/>
              <a:latin typeface="Proxima Nova" panose="020B0604020202020204" charset="0"/>
              <a:ea typeface="Arial Unicode MS"/>
              <a:cs typeface="Arial Unicode MS"/>
            </a:endParaRPr>
          </a:p>
          <a:p>
            <a:pPr marL="342900" marR="0" lvl="0" indent="-342900">
              <a:spcBef>
                <a:spcPts val="0"/>
              </a:spcBef>
              <a:spcAft>
                <a:spcPts val="0"/>
              </a:spcAft>
              <a:buFont typeface="Symbol" panose="05050102010706020507" pitchFamily="18" charset="2"/>
              <a:buChar char=""/>
            </a:pPr>
            <a:r>
              <a:rPr lang="es-US" sz="1800" b="1" dirty="0">
                <a:solidFill>
                  <a:schemeClr val="bg1"/>
                </a:solidFill>
                <a:effectLst/>
                <a:latin typeface="Proxima Nova" panose="020B0604020202020204" charset="0"/>
                <a:ea typeface="Arial Unicode MS"/>
                <a:cs typeface="Arial Unicode MS"/>
              </a:rPr>
              <a:t>Entre _____ y _____ por ciento del oxigeno que respiramos es producido por plancton oceánico (plantas, algas y bacterias que pueden fotosintetizar. </a:t>
            </a:r>
          </a:p>
          <a:p>
            <a:pPr marR="0" lvl="0">
              <a:spcBef>
                <a:spcPts val="0"/>
              </a:spcBef>
              <a:spcAft>
                <a:spcPts val="0"/>
              </a:spcAft>
            </a:pPr>
            <a:endParaRPr lang="es-US" sz="1800" b="1" dirty="0">
              <a:solidFill>
                <a:schemeClr val="bg1"/>
              </a:solidFill>
              <a:effectLst/>
              <a:latin typeface="Proxima Nova" panose="020B0604020202020204" charset="0"/>
              <a:ea typeface="Arial Unicode MS"/>
              <a:cs typeface="Arial Unicode MS"/>
            </a:endParaRPr>
          </a:p>
          <a:p>
            <a:pPr marL="342900" marR="0" lvl="0" indent="-342900">
              <a:spcBef>
                <a:spcPts val="0"/>
              </a:spcBef>
              <a:spcAft>
                <a:spcPts val="0"/>
              </a:spcAft>
              <a:buFont typeface="Symbol" panose="05050102010706020507" pitchFamily="18" charset="2"/>
              <a:buChar char=""/>
            </a:pPr>
            <a:r>
              <a:rPr lang="es-US" sz="1800" b="1" dirty="0">
                <a:solidFill>
                  <a:schemeClr val="bg1"/>
                </a:solidFill>
                <a:effectLst/>
                <a:latin typeface="Proxima Nova" panose="020B0604020202020204" charset="0"/>
                <a:ea typeface="Arial Unicode MS"/>
                <a:cs typeface="Arial Unicode MS"/>
              </a:rPr>
              <a:t>Cuando nacemos, nuestros cuerpos están compuestos de aproximadamente ____ % de agua. A medida que envejecemos, ese número cae a menos de ____ %, pero el cerebro continúa siendo ____ % agua. </a:t>
            </a:r>
          </a:p>
          <a:p>
            <a:pPr marL="342900" marR="0" lvl="0" indent="-342900">
              <a:spcBef>
                <a:spcPts val="0"/>
              </a:spcBef>
              <a:spcAft>
                <a:spcPts val="0"/>
              </a:spcAft>
              <a:buFont typeface="Symbol" panose="05050102010706020507" pitchFamily="18" charset="2"/>
              <a:buChar char=""/>
            </a:pPr>
            <a:endParaRPr lang="es-US" sz="1800" b="1" dirty="0">
              <a:solidFill>
                <a:schemeClr val="bg1"/>
              </a:solidFill>
              <a:effectLst/>
              <a:latin typeface="Proxima Nova" panose="020B0604020202020204" charset="0"/>
              <a:ea typeface="Arial Unicode MS"/>
              <a:cs typeface="Arial Unicode MS"/>
            </a:endParaRPr>
          </a:p>
          <a:p>
            <a:pPr marL="342900" marR="0" lvl="0" indent="-342900">
              <a:spcBef>
                <a:spcPts val="0"/>
              </a:spcBef>
              <a:spcAft>
                <a:spcPts val="0"/>
              </a:spcAft>
              <a:buFont typeface="Symbol" panose="05050102010706020507" pitchFamily="18" charset="2"/>
              <a:buChar char=""/>
            </a:pPr>
            <a:r>
              <a:rPr lang="es-US" sz="1800" b="1" dirty="0">
                <a:solidFill>
                  <a:schemeClr val="bg1"/>
                </a:solidFill>
                <a:effectLst/>
                <a:latin typeface="Proxima Nova" panose="020B0604020202020204" charset="0"/>
                <a:ea typeface="Arial Unicode MS"/>
                <a:cs typeface="Arial Unicode MS"/>
              </a:rPr>
              <a:t>Se estima que el 80 por ciento de la población mundial vive a _____ millas de la costa de un océano, lago, o río. </a:t>
            </a:r>
            <a:endParaRPr b="1" dirty="0">
              <a:solidFill>
                <a:schemeClr val="bg1"/>
              </a:solidFill>
              <a:latin typeface="Proxima Nova" panose="020B0604020202020204" charset="0"/>
              <a:ea typeface="Proxima Nova"/>
              <a:cs typeface="Proxima Nova"/>
              <a:sym typeface="Proxima Nova"/>
            </a:endParaRPr>
          </a:p>
          <a:p>
            <a:pPr marL="457200" lvl="0" indent="0" algn="l" rtl="0">
              <a:lnSpc>
                <a:spcPct val="140000"/>
              </a:lnSpc>
              <a:spcBef>
                <a:spcPts val="0"/>
              </a:spcBef>
              <a:spcAft>
                <a:spcPts val="0"/>
              </a:spcAft>
              <a:buNone/>
            </a:pPr>
            <a:endParaRPr sz="1800" dirty="0">
              <a:solidFill>
                <a:srgbClr val="FFE599"/>
              </a:solidFill>
              <a:latin typeface="Proxima Nova"/>
              <a:ea typeface="Proxima Nova"/>
              <a:cs typeface="Proxima Nova"/>
              <a:sym typeface="Proxima Nova"/>
            </a:endParaRPr>
          </a:p>
          <a:p>
            <a:pPr marL="0" lvl="0" indent="0" algn="l" rtl="0">
              <a:spcBef>
                <a:spcPts val="1400"/>
              </a:spcBef>
              <a:spcAft>
                <a:spcPts val="0"/>
              </a:spcAft>
              <a:buNone/>
            </a:pPr>
            <a:endParaRPr sz="1800" dirty="0">
              <a:solidFill>
                <a:srgbClr val="FFE599"/>
              </a:solidFill>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39"/>
        <p:cNvGrpSpPr/>
        <p:nvPr/>
      </p:nvGrpSpPr>
      <p:grpSpPr>
        <a:xfrm>
          <a:off x="0" y="0"/>
          <a:ext cx="0" cy="0"/>
          <a:chOff x="0" y="0"/>
          <a:chExt cx="0" cy="0"/>
        </a:xfrm>
      </p:grpSpPr>
      <p:sp>
        <p:nvSpPr>
          <p:cNvPr id="140" name="Google Shape;140;p31"/>
          <p:cNvSpPr txBox="1"/>
          <p:nvPr/>
        </p:nvSpPr>
        <p:spPr>
          <a:xfrm>
            <a:off x="597700" y="2817025"/>
            <a:ext cx="7243800" cy="1545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Dentro del cuerpo humano, el cerebro es 80% agua.   </a:t>
            </a:r>
          </a:p>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La sangre es 93% agua. </a:t>
            </a:r>
          </a:p>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Los músculos son 75% agua. </a:t>
            </a:r>
          </a:p>
          <a:p>
            <a:pPr marL="0" lvl="0" indent="0" algn="l" rtl="0">
              <a:spcBef>
                <a:spcPts val="0"/>
              </a:spcBef>
              <a:spcAft>
                <a:spcPts val="0"/>
              </a:spcAft>
              <a:buNone/>
            </a:pPr>
            <a:r>
              <a:rPr lang="es-US" sz="2100" dirty="0">
                <a:solidFill>
                  <a:srgbClr val="FFFFFF"/>
                </a:solidFill>
                <a:latin typeface="Proxima Nova"/>
                <a:ea typeface="Proxima Nova"/>
                <a:cs typeface="Proxima Nova"/>
                <a:sym typeface="Proxima Nova"/>
              </a:rPr>
              <a:t>Cada hueso es aproximadamente 22% agua. </a:t>
            </a:r>
          </a:p>
          <a:p>
            <a:pPr marL="0" lvl="0" indent="457200" algn="l" rtl="0">
              <a:spcBef>
                <a:spcPts val="0"/>
              </a:spcBef>
              <a:spcAft>
                <a:spcPts val="0"/>
              </a:spcAft>
              <a:buNone/>
            </a:pPr>
            <a:endParaRPr sz="2100" dirty="0">
              <a:solidFill>
                <a:srgbClr val="FFFFFF"/>
              </a:solidFill>
              <a:latin typeface="Proxima Nova"/>
              <a:ea typeface="Proxima Nova"/>
              <a:cs typeface="Proxima Nova"/>
              <a:sym typeface="Proxima Nova"/>
            </a:endParaRPr>
          </a:p>
        </p:txBody>
      </p:sp>
      <p:pic>
        <p:nvPicPr>
          <p:cNvPr id="141" name="Google Shape;141;p31"/>
          <p:cNvPicPr preferRelativeResize="0"/>
          <p:nvPr/>
        </p:nvPicPr>
        <p:blipFill>
          <a:blip r:embed="rId3">
            <a:alphaModFix/>
          </a:blip>
          <a:stretch>
            <a:fillRect/>
          </a:stretch>
        </p:blipFill>
        <p:spPr>
          <a:xfrm>
            <a:off x="0" y="245275"/>
            <a:ext cx="9143998" cy="3376792"/>
          </a:xfrm>
          <a:prstGeom prst="rect">
            <a:avLst/>
          </a:prstGeom>
          <a:noFill/>
          <a:ln>
            <a:noFill/>
          </a:ln>
        </p:spPr>
      </p:pic>
      <p:sp>
        <p:nvSpPr>
          <p:cNvPr id="142" name="Google Shape;142;p31"/>
          <p:cNvSpPr txBox="1"/>
          <p:nvPr/>
        </p:nvSpPr>
        <p:spPr>
          <a:xfrm>
            <a:off x="1943100" y="4362325"/>
            <a:ext cx="6953400" cy="933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2100" b="1" dirty="0">
                <a:solidFill>
                  <a:schemeClr val="lt1"/>
                </a:solidFill>
                <a:latin typeface="Proxima Nova"/>
                <a:ea typeface="Proxima Nova"/>
                <a:cs typeface="Proxima Nova"/>
                <a:sym typeface="Proxima Nova"/>
              </a:rPr>
              <a:t>Y con cada respiro, respiramos con el océano…</a:t>
            </a:r>
            <a:endParaRPr sz="2100" b="1" dirty="0">
              <a:solidFill>
                <a:schemeClr val="lt1"/>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46"/>
        <p:cNvGrpSpPr/>
        <p:nvPr/>
      </p:nvGrpSpPr>
      <p:grpSpPr>
        <a:xfrm>
          <a:off x="0" y="0"/>
          <a:ext cx="0" cy="0"/>
          <a:chOff x="0" y="0"/>
          <a:chExt cx="0" cy="0"/>
        </a:xfrm>
      </p:grpSpPr>
      <p:pic>
        <p:nvPicPr>
          <p:cNvPr id="147" name="Google Shape;147;p32">
            <a:hlinkClick r:id="rId3"/>
          </p:cNvPr>
          <p:cNvPicPr preferRelativeResize="0"/>
          <p:nvPr/>
        </p:nvPicPr>
        <p:blipFill>
          <a:blip r:embed="rId4">
            <a:alphaModFix/>
          </a:blip>
          <a:stretch>
            <a:fillRect/>
          </a:stretch>
        </p:blipFill>
        <p:spPr>
          <a:xfrm>
            <a:off x="-2" y="-611975"/>
            <a:ext cx="9144000" cy="6096000"/>
          </a:xfrm>
          <a:prstGeom prst="rect">
            <a:avLst/>
          </a:prstGeom>
          <a:noFill/>
          <a:ln>
            <a:noFill/>
          </a:ln>
        </p:spPr>
      </p:pic>
      <p:sp>
        <p:nvSpPr>
          <p:cNvPr id="148" name="Google Shape;148;p32"/>
          <p:cNvSpPr txBox="1"/>
          <p:nvPr/>
        </p:nvSpPr>
        <p:spPr>
          <a:xfrm>
            <a:off x="3513591" y="3834575"/>
            <a:ext cx="4821900" cy="10074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3400" b="1" i="1" dirty="0">
                <a:solidFill>
                  <a:srgbClr val="CFE2F3"/>
                </a:solidFill>
                <a:uFill>
                  <a:noFill/>
                </a:uFill>
                <a:latin typeface="Proxima Nova"/>
                <a:ea typeface="Proxima Nova"/>
                <a:cs typeface="Proxima Nova"/>
                <a:sym typeface="Proxima Nova"/>
                <a:hlinkClick r:id="rId3">
                  <a:extLst>
                    <a:ext uri="{A12FA001-AC4F-418D-AE19-62706E023703}">
                      <ahyp:hlinkClr xmlns:ahyp="http://schemas.microsoft.com/office/drawing/2018/hyperlinkcolor" val="tx"/>
                    </a:ext>
                  </a:extLst>
                </a:hlinkClick>
              </a:rPr>
              <a:t>Why the Ocean Matters</a:t>
            </a:r>
            <a:endParaRPr sz="3400" b="1" i="1" dirty="0">
              <a:solidFill>
                <a:srgbClr val="CFE2F3"/>
              </a:solidFill>
              <a:latin typeface="Proxima Nova"/>
              <a:ea typeface="Proxima Nova"/>
              <a:cs typeface="Proxima Nova"/>
              <a:sym typeface="Proxima Nova"/>
            </a:endParaRPr>
          </a:p>
        </p:txBody>
      </p:sp>
      <p:pic>
        <p:nvPicPr>
          <p:cNvPr id="149" name="Google Shape;149;p32">
            <a:hlinkClick r:id="rId3"/>
          </p:cNvPr>
          <p:cNvPicPr preferRelativeResize="0"/>
          <p:nvPr/>
        </p:nvPicPr>
        <p:blipFill>
          <a:blip r:embed="rId5">
            <a:alphaModFix/>
          </a:blip>
          <a:stretch>
            <a:fillRect/>
          </a:stretch>
        </p:blipFill>
        <p:spPr>
          <a:xfrm>
            <a:off x="6010275" y="2272475"/>
            <a:ext cx="1562101" cy="1562101"/>
          </a:xfrm>
          <a:prstGeom prst="rect">
            <a:avLst/>
          </a:prstGeom>
          <a:noFill/>
          <a:ln>
            <a:noFill/>
          </a:ln>
          <a:effectLst>
            <a:outerShdw blurRad="57150" dist="19050" dir="5400000" algn="bl" rotWithShape="0">
              <a:srgbClr val="000000">
                <a:alpha val="50000"/>
              </a:srgbClr>
            </a:outerShdw>
          </a:effectLst>
        </p:spPr>
      </p:pic>
      <p:sp>
        <p:nvSpPr>
          <p:cNvPr id="6" name="TextBox 5">
            <a:extLst>
              <a:ext uri="{FF2B5EF4-FFF2-40B4-BE49-F238E27FC236}">
                <a16:creationId xmlns:a16="http://schemas.microsoft.com/office/drawing/2014/main" id="{FEDDE0AB-9C45-9C46-A30D-F1264AF86B01}"/>
              </a:ext>
            </a:extLst>
          </p:cNvPr>
          <p:cNvSpPr txBox="1"/>
          <p:nvPr/>
        </p:nvSpPr>
        <p:spPr>
          <a:xfrm>
            <a:off x="314325" y="201512"/>
            <a:ext cx="4686300" cy="615553"/>
          </a:xfrm>
          <a:prstGeom prst="rect">
            <a:avLst/>
          </a:prstGeom>
          <a:noFill/>
        </p:spPr>
        <p:txBody>
          <a:bodyPr wrap="square">
            <a:spAutoFit/>
          </a:bodyPr>
          <a:lstStyle/>
          <a:p>
            <a:pPr marL="0" lvl="0" indent="0" algn="l" rtl="0">
              <a:spcBef>
                <a:spcPts val="0"/>
              </a:spcBef>
              <a:spcAft>
                <a:spcPts val="0"/>
              </a:spcAft>
              <a:buNone/>
            </a:pPr>
            <a:r>
              <a:rPr lang="en-US" sz="3400" b="1" i="1" dirty="0">
                <a:solidFill>
                  <a:srgbClr val="CFE2F3"/>
                </a:solidFill>
                <a:uFill>
                  <a:noFill/>
                </a:uFill>
                <a:latin typeface="Proxima Nova"/>
                <a:ea typeface="Proxima Nova"/>
                <a:cs typeface="Proxima Nova"/>
                <a:sym typeface="Proxima Nova"/>
              </a:rPr>
              <a:t>One Step Closer</a:t>
            </a:r>
            <a:endParaRPr lang="en-US" sz="3400" b="1" i="1" dirty="0">
              <a:solidFill>
                <a:srgbClr val="CFE2F3"/>
              </a:solidFill>
              <a:latin typeface="Proxima Nova"/>
              <a:ea typeface="Proxima Nova"/>
              <a:cs typeface="Proxima Nova"/>
              <a:sym typeface="Proxima Nova"/>
            </a:endParaRPr>
          </a:p>
        </p:txBody>
      </p:sp>
      <p:pic>
        <p:nvPicPr>
          <p:cNvPr id="7" name="Google Shape;149;p32">
            <a:hlinkClick r:id="rId6"/>
            <a:extLst>
              <a:ext uri="{FF2B5EF4-FFF2-40B4-BE49-F238E27FC236}">
                <a16:creationId xmlns:a16="http://schemas.microsoft.com/office/drawing/2014/main" id="{6A8914EA-7727-9A47-B63B-B8435193270C}"/>
              </a:ext>
            </a:extLst>
          </p:cNvPr>
          <p:cNvPicPr preferRelativeResize="0"/>
          <p:nvPr/>
        </p:nvPicPr>
        <p:blipFill>
          <a:blip r:embed="rId5">
            <a:alphaModFix/>
          </a:blip>
          <a:stretch>
            <a:fillRect/>
          </a:stretch>
        </p:blipFill>
        <p:spPr>
          <a:xfrm>
            <a:off x="1571624" y="1009649"/>
            <a:ext cx="1562101" cy="1562101"/>
          </a:xfrm>
          <a:prstGeom prst="rect">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Shape 153"/>
        <p:cNvGrpSpPr/>
        <p:nvPr/>
      </p:nvGrpSpPr>
      <p:grpSpPr>
        <a:xfrm>
          <a:off x="0" y="0"/>
          <a:ext cx="0" cy="0"/>
          <a:chOff x="0" y="0"/>
          <a:chExt cx="0" cy="0"/>
        </a:xfrm>
      </p:grpSpPr>
      <p:pic>
        <p:nvPicPr>
          <p:cNvPr id="154" name="Google Shape;154;p33"/>
          <p:cNvPicPr preferRelativeResize="0"/>
          <p:nvPr/>
        </p:nvPicPr>
        <p:blipFill>
          <a:blip r:embed="rId3">
            <a:alphaModFix/>
          </a:blip>
          <a:stretch>
            <a:fillRect/>
          </a:stretch>
        </p:blipFill>
        <p:spPr>
          <a:xfrm>
            <a:off x="-138125" y="-897750"/>
            <a:ext cx="9420225" cy="6287201"/>
          </a:xfrm>
          <a:prstGeom prst="rect">
            <a:avLst/>
          </a:prstGeom>
          <a:noFill/>
          <a:ln>
            <a:noFill/>
          </a:ln>
        </p:spPr>
      </p:pic>
      <p:sp>
        <p:nvSpPr>
          <p:cNvPr id="155" name="Google Shape;155;p33"/>
          <p:cNvSpPr txBox="1"/>
          <p:nvPr/>
        </p:nvSpPr>
        <p:spPr>
          <a:xfrm>
            <a:off x="404825" y="1383525"/>
            <a:ext cx="3279000" cy="74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56" name="Google Shape;156;p33"/>
          <p:cNvSpPr txBox="1"/>
          <p:nvPr/>
        </p:nvSpPr>
        <p:spPr>
          <a:xfrm>
            <a:off x="0" y="1621725"/>
            <a:ext cx="3862400" cy="864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s-US" sz="2300" b="1" dirty="0">
                <a:solidFill>
                  <a:srgbClr val="FFFFFF"/>
                </a:solidFill>
                <a:uFill>
                  <a:noFill/>
                </a:uFill>
                <a:latin typeface="Proxima Nova"/>
                <a:ea typeface="Proxima Nova"/>
                <a:cs typeface="Proxima Nova"/>
                <a:sym typeface="Proxima Nova"/>
              </a:rPr>
              <a:t>¿Qué les Está Pasando a los Océanos del Mundo?</a:t>
            </a:r>
            <a:endParaRPr sz="2300" b="1" dirty="0">
              <a:solidFill>
                <a:srgbClr val="FFFFFF"/>
              </a:solidFill>
              <a:latin typeface="Proxima Nova"/>
              <a:ea typeface="Proxima Nova"/>
              <a:cs typeface="Proxima Nova"/>
              <a:sym typeface="Proxima Nova"/>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TotalTime>
  <Words>1553</Words>
  <Application>Microsoft Office PowerPoint</Application>
  <PresentationFormat>On-screen Show (16:9)</PresentationFormat>
  <Paragraphs>108</Paragraphs>
  <Slides>18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Gill Sans</vt:lpstr>
      <vt:lpstr>Proxima Nova Extrabold</vt:lpstr>
      <vt:lpstr>Proxima Nova</vt:lpstr>
      <vt:lpstr>Arial</vt:lpstr>
      <vt:lpstr>Symbol</vt:lpstr>
      <vt:lpstr>Calibri</vt:lpstr>
      <vt:lpstr>Simple Light</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Maria Cordero</dc:creator>
  <cp:lastModifiedBy>Maria Cordero</cp:lastModifiedBy>
  <cp:revision>18</cp:revision>
  <dcterms:modified xsi:type="dcterms:W3CDTF">2022-01-04T07:15:09Z</dcterms:modified>
</cp:coreProperties>
</file>