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18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73" r:id="rId15"/>
    <p:sldId id="270" r:id="rId16"/>
    <p:sldId id="272" r:id="rId17"/>
  </p:sldIdLst>
  <p:sldSz cx="9144000" cy="5143500" type="screen16x9"/>
  <p:notesSz cx="6858000" cy="9144000"/>
  <p:embeddedFontLst>
    <p:embeddedFont>
      <p:font typeface="Calibri" panose="020F0502020204030204" pitchFamily="34" charset="0"/>
      <p:regular r:id="rId19"/>
      <p:bold r:id="rId20"/>
      <p:italic r:id="rId21"/>
      <p:boldItalic r:id="rId22"/>
    </p:embeddedFont>
    <p:embeddedFont>
      <p:font typeface="Proxima Nova" panose="020B0604020202020204" charset="0"/>
      <p:regular r:id="rId23"/>
      <p:bold r:id="rId24"/>
      <p:italic r:id="rId25"/>
      <p:boldItalic r:id="rId26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2529"/>
    <p:restoredTop sz="87926" autoAdjust="0"/>
  </p:normalViewPr>
  <p:slideViewPr>
    <p:cSldViewPr snapToGrid="0">
      <p:cViewPr varScale="1">
        <p:scale>
          <a:sx n="100" d="100"/>
          <a:sy n="100" d="100"/>
        </p:scale>
        <p:origin x="552" y="84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26" Type="http://schemas.openxmlformats.org/officeDocument/2006/relationships/font" Target="fonts/font8.fntdata"/><Relationship Id="rId3" Type="http://schemas.openxmlformats.org/officeDocument/2006/relationships/slide" Target="slides/slide2.xml"/><Relationship Id="rId21" Type="http://schemas.openxmlformats.org/officeDocument/2006/relationships/font" Target="fonts/font3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7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2.fntdata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6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5.fntdata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font" Target="fonts/font1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4.fntdata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youtu.be/HCDVN7DCzYE" TargetMode="External"/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forms.gle/2GRbcxBccYXqtegRA" TargetMode="External"/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g944d9947b0_0_10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g944d9947b0_0_10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g944d9947b0_0_2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6" name="Google Shape;116;g944d9947b0_0_2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* Un video corto que puede usar para ilustrar la historia cientifica de la Tierra “</a:t>
            </a:r>
            <a:r>
              <a:rPr lang="en" b="1" u="sng" dirty="0">
                <a:solidFill>
                  <a:srgbClr val="1155CC"/>
                </a:solidFill>
                <a:latin typeface="Calibri"/>
                <a:ea typeface="Calibri"/>
                <a:cs typeface="Calibri"/>
                <a:sym typeface="Calibri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Earth 101</a:t>
            </a:r>
            <a:r>
              <a:rPr lang="en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,” National Geographic.</a:t>
            </a:r>
            <a:endParaRPr dirty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gaa7e0bf51e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1" name="Google Shape;121;gaa7e0bf51e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s-US" sz="1800" b="1" dirty="0">
                <a:solidFill>
                  <a:srgbClr val="ED7D31"/>
                </a:solidFill>
                <a:effectLst/>
                <a:latin typeface="Proxima Nova" panose="020B0604020202020204" charset="0"/>
                <a:ea typeface="Calibri" panose="020F0502020204030204" pitchFamily="34" charset="0"/>
                <a:cs typeface="Calibri" panose="020F0502020204030204" pitchFamily="34" charset="0"/>
              </a:rPr>
              <a:t>Puede usted </a:t>
            </a:r>
            <a:r>
              <a:rPr lang="es-US" sz="1800" b="1" dirty="0" err="1">
                <a:solidFill>
                  <a:srgbClr val="ED7D31"/>
                </a:solidFill>
                <a:effectLst/>
                <a:latin typeface="Proxima Nova" panose="020B0604020202020204" charset="0"/>
                <a:ea typeface="Calibri" panose="020F0502020204030204" pitchFamily="34" charset="0"/>
                <a:cs typeface="Calibri" panose="020F0502020204030204" pitchFamily="34" charset="0"/>
              </a:rPr>
              <a:t>inviter</a:t>
            </a:r>
            <a:r>
              <a:rPr lang="es-US" sz="1800" b="1" dirty="0">
                <a:solidFill>
                  <a:srgbClr val="ED7D31"/>
                </a:solidFill>
                <a:effectLst/>
                <a:latin typeface="Proxima Nova" panose="020B0604020202020204" charset="0"/>
                <a:ea typeface="Calibri" panose="020F0502020204030204" pitchFamily="34" charset="0"/>
                <a:cs typeface="Calibri" panose="020F0502020204030204" pitchFamily="34" charset="0"/>
              </a:rPr>
              <a:t> a los estudiantes a anotar (tal vez a compartir en el chat si es por línea) las primeras 3-5 palabras que piensan cuando escuchan las palabras “medio ambiente”. (*De nuevo, sin editarse; las primeras palabras que se les ocurran.)</a:t>
            </a:r>
            <a:endParaRPr lang="es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Calibri" panose="020F0502020204030204" pitchFamily="34" charset="0"/>
              <a:buChar char="●"/>
              <a:tabLst>
                <a:tab pos="457200" algn="l"/>
              </a:tabLst>
            </a:pPr>
            <a:r>
              <a:rPr lang="es-US" sz="1800" b="1" dirty="0">
                <a:solidFill>
                  <a:srgbClr val="ED7D31"/>
                </a:solidFill>
                <a:effectLst/>
                <a:latin typeface="Proxima Nova" panose="020B0604020202020204" charset="0"/>
                <a:ea typeface="Calibri" panose="020F0502020204030204" pitchFamily="34" charset="0"/>
                <a:cs typeface="Calibri" panose="020F0502020204030204" pitchFamily="34" charset="0"/>
              </a:rPr>
              <a:t>¿Se nota un patrón entre las palabras? ¿Cuál es nuestro enfoque? </a:t>
            </a:r>
            <a:endParaRPr lang="es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gaa7e0bf51e_0_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8" name="Google Shape;128;gaa7e0bf51e_0_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gaa7e0bf51e_0_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6" name="Google Shape;136;gaa7e0bf51e_0_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s-US" sz="1300" b="1" dirty="0">
                <a:solidFill>
                  <a:srgbClr val="ED7D31"/>
                </a:solidFill>
                <a:effectLst/>
                <a:latin typeface="Proxima Nova" panose="020B0604020202020204" charset="0"/>
                <a:ea typeface="Calibri" panose="020F0502020204030204" pitchFamily="34" charset="0"/>
                <a:cs typeface="Calibri" panose="020F0502020204030204" pitchFamily="34" charset="0"/>
              </a:rPr>
              <a:t>¿Cuáles pueden ser algunos de los impactos (resultados) de haber tenido una idea estrecha de lo que es un “ambientalista”? ¿A la Tierra? ¿A nuestras comunidades? </a:t>
            </a:r>
            <a:endParaRPr lang="es-US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Calibri" panose="020F0502020204030204" pitchFamily="34" charset="0"/>
              <a:buChar char="●"/>
              <a:tabLst>
                <a:tab pos="457200" algn="l"/>
              </a:tabLst>
            </a:pPr>
            <a:r>
              <a:rPr lang="es-US" sz="1300" b="1" dirty="0">
                <a:solidFill>
                  <a:srgbClr val="ED7D31"/>
                </a:solidFill>
                <a:effectLst/>
                <a:latin typeface="Proxima Nova" panose="020B0604020202020204" charset="0"/>
                <a:ea typeface="Calibri" panose="020F0502020204030204" pitchFamily="34" charset="0"/>
                <a:cs typeface="Calibri" panose="020F0502020204030204" pitchFamily="34" charset="0"/>
              </a:rPr>
              <a:t>¿Quién está contando la historia de la Tierra y la Naturaleza / recursos naturales? (*Como podrías investigar esto?)</a:t>
            </a:r>
            <a:endParaRPr lang="es-US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42950" marR="0" lvl="1" indent="-28575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Calibri" panose="020F0502020204030204" pitchFamily="34" charset="0"/>
              <a:buChar char="○"/>
              <a:tabLst>
                <a:tab pos="914400" algn="l"/>
              </a:tabLst>
            </a:pPr>
            <a:r>
              <a:rPr lang="es-US" sz="1300" b="1" dirty="0">
                <a:solidFill>
                  <a:srgbClr val="ED7D31"/>
                </a:solidFill>
                <a:effectLst/>
                <a:latin typeface="Proxima Nova" panose="020B0604020202020204" charset="0"/>
                <a:ea typeface="Calibri" panose="020F0502020204030204" pitchFamily="34" charset="0"/>
                <a:cs typeface="Calibri" panose="020F0502020204030204" pitchFamily="34" charset="0"/>
              </a:rPr>
              <a:t>¿Cuales voces no se están siendo escuchadas? </a:t>
            </a:r>
            <a:endParaRPr lang="es-US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42950" marR="0" lvl="1" indent="-28575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Calibri" panose="020F0502020204030204" pitchFamily="34" charset="0"/>
              <a:buChar char="○"/>
              <a:tabLst>
                <a:tab pos="914400" algn="l"/>
              </a:tabLst>
            </a:pPr>
            <a:r>
              <a:rPr lang="es-US" sz="1300" b="1" dirty="0">
                <a:solidFill>
                  <a:srgbClr val="ED7D31"/>
                </a:solidFill>
                <a:effectLst/>
                <a:latin typeface="Proxima Nova" panose="020B0604020202020204" charset="0"/>
                <a:ea typeface="Calibri" panose="020F0502020204030204" pitchFamily="34" charset="0"/>
                <a:cs typeface="Calibri" panose="020F0502020204030204" pitchFamily="34" charset="0"/>
              </a:rPr>
              <a:t>¿Por qué necesita protección el “medio ambiente”? </a:t>
            </a:r>
            <a:endParaRPr lang="es-US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g944d9947b0_0_29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4" name="Google Shape;154;g944d9947b0_0_29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indent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None/>
            </a:pPr>
            <a:r>
              <a:rPr lang="es-US" sz="1800" b="1" dirty="0">
                <a:solidFill>
                  <a:srgbClr val="ED7D31"/>
                </a:solidFill>
                <a:effectLst/>
                <a:latin typeface="Proxima Nova" panose="020B0604020202020204" charset="0"/>
                <a:ea typeface="Calibri" panose="020F0502020204030204" pitchFamily="34" charset="0"/>
                <a:cs typeface="Calibri" panose="020F0502020204030204" pitchFamily="34" charset="0"/>
              </a:rPr>
              <a:t>Cita completa: “En realidad, todo se resume así: todo lo que está vivo está interrelacionado. Todos estamos capturados en una red sin escape de mutualidad, atadas a una prenda del destino. Cualquier cosa que cause efecto sobre un destino, afecta a todos indirectamente.”</a:t>
            </a:r>
            <a:endParaRPr lang="es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g926937f1c0_0_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1" name="Google Shape;171;g926937f1c0_0_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g9809aab1d5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" name="Google Shape;58;g9809aab1d5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g9b3eaaeed6_0_4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6" name="Google Shape;66;g9b3eaaeed6_0_4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g944d9947b0_0_1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5" name="Google Shape;75;g944d9947b0_0_1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Tu historia entra como ola al mundo…</a:t>
            </a:r>
            <a:endParaRPr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g9c690d9236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3" name="Google Shape;83;g9c690d9236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g9809aab1d5_0_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9" name="Google Shape;89;g9809aab1d5_0_1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300" dirty="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Puede invitar a los estudiantes a compartir sus palabras por chat o usando un formulario de Google: </a:t>
            </a:r>
            <a:r>
              <a:rPr lang="en" sz="1300" u="sng" dirty="0">
                <a:solidFill>
                  <a:srgbClr val="0097A7"/>
                </a:solidFill>
                <a:latin typeface="Proxima Nova"/>
                <a:ea typeface="Proxima Nova"/>
                <a:cs typeface="Proxima Nova"/>
                <a:sym typeface="Proxima Nova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https://forms.gle/2GRbcxBccYXqtegRA</a:t>
            </a:r>
            <a:endParaRPr sz="1300" dirty="0">
              <a:solidFill>
                <a:schemeClr val="dk1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300" dirty="0">
              <a:latin typeface="Proxima Nova"/>
              <a:ea typeface="Proxima Nova"/>
              <a:cs typeface="Proxima Nova"/>
              <a:sym typeface="Proxima Nov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g9c0fee4e4c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5" name="Google Shape;95;g9c0fee4e4c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indent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None/>
            </a:pPr>
            <a:r>
              <a:rPr lang="es-US" sz="1800" dirty="0">
                <a:solidFill>
                  <a:srgbClr val="ED7D31"/>
                </a:solidFill>
                <a:effectLst/>
                <a:latin typeface="Proxima Nova" panose="020B0604020202020204" charset="0"/>
                <a:ea typeface="Calibri" panose="020F0502020204030204" pitchFamily="34" charset="0"/>
                <a:cs typeface="Calibri" panose="020F0502020204030204" pitchFamily="34" charset="0"/>
              </a:rPr>
              <a:t>Ésta es una fotografía tomada por los astronautas de la misión </a:t>
            </a:r>
            <a:r>
              <a:rPr lang="es-US" sz="1800" b="1" dirty="0">
                <a:solidFill>
                  <a:srgbClr val="ED7D31"/>
                </a:solidFill>
                <a:effectLst/>
                <a:latin typeface="Proxima Nova" panose="020B0604020202020204" charset="0"/>
                <a:ea typeface="Calibri" panose="020F0502020204030204" pitchFamily="34" charset="0"/>
                <a:cs typeface="Calibri" panose="020F0502020204030204" pitchFamily="34" charset="0"/>
              </a:rPr>
              <a:t>a la luna en el año 1968,</a:t>
            </a:r>
            <a:r>
              <a:rPr lang="es-US" sz="1800" dirty="0">
                <a:solidFill>
                  <a:srgbClr val="ED7D31"/>
                </a:solidFill>
                <a:effectLst/>
                <a:latin typeface="Proxima Nova" panose="020B060402020202020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s-US" sz="1800" b="1" dirty="0" err="1">
                <a:solidFill>
                  <a:srgbClr val="ED7D31"/>
                </a:solidFill>
                <a:effectLst/>
                <a:latin typeface="Proxima Nova" panose="020B0604020202020204" charset="0"/>
                <a:ea typeface="Calibri" panose="020F0502020204030204" pitchFamily="34" charset="0"/>
                <a:cs typeface="Calibri" panose="020F0502020204030204" pitchFamily="34" charset="0"/>
              </a:rPr>
              <a:t>Apollo</a:t>
            </a:r>
            <a:r>
              <a:rPr lang="es-US" sz="1800" b="1" dirty="0">
                <a:solidFill>
                  <a:srgbClr val="ED7D31"/>
                </a:solidFill>
                <a:effectLst/>
                <a:latin typeface="Proxima Nova" panose="020B0604020202020204" charset="0"/>
                <a:ea typeface="Calibri" panose="020F0502020204030204" pitchFamily="34" charset="0"/>
                <a:cs typeface="Calibri" panose="020F0502020204030204" pitchFamily="34" charset="0"/>
              </a:rPr>
              <a:t> 8 </a:t>
            </a:r>
            <a:r>
              <a:rPr lang="es-US" sz="1800" dirty="0">
                <a:solidFill>
                  <a:srgbClr val="ED7D31"/>
                </a:solidFill>
                <a:effectLst/>
                <a:latin typeface="Proxima Nova" panose="020B0604020202020204" charset="0"/>
                <a:ea typeface="Calibri" panose="020F0502020204030204" pitchFamily="34" charset="0"/>
                <a:cs typeface="Calibri" panose="020F0502020204030204" pitchFamily="34" charset="0"/>
              </a:rPr>
              <a:t>(Bill </a:t>
            </a:r>
            <a:r>
              <a:rPr lang="es-US" sz="1800" dirty="0" err="1">
                <a:solidFill>
                  <a:srgbClr val="ED7D31"/>
                </a:solidFill>
                <a:effectLst/>
                <a:latin typeface="Proxima Nova" panose="020B0604020202020204" charset="0"/>
                <a:ea typeface="Calibri" panose="020F0502020204030204" pitchFamily="34" charset="0"/>
                <a:cs typeface="Calibri" panose="020F0502020204030204" pitchFamily="34" charset="0"/>
              </a:rPr>
              <a:t>Anders</a:t>
            </a:r>
            <a:r>
              <a:rPr lang="es-US" sz="1800" dirty="0">
                <a:solidFill>
                  <a:srgbClr val="ED7D31"/>
                </a:solidFill>
                <a:effectLst/>
                <a:latin typeface="Proxima Nova" panose="020B0604020202020204" charset="0"/>
                <a:ea typeface="Calibri" panose="020F0502020204030204" pitchFamily="34" charset="0"/>
                <a:cs typeface="Calibri" panose="020F0502020204030204" pitchFamily="34" charset="0"/>
              </a:rPr>
              <a:t>, Frank </a:t>
            </a:r>
            <a:r>
              <a:rPr lang="es-US" sz="1800" dirty="0" err="1">
                <a:solidFill>
                  <a:srgbClr val="ED7D31"/>
                </a:solidFill>
                <a:effectLst/>
                <a:latin typeface="Proxima Nova" panose="020B0604020202020204" charset="0"/>
                <a:ea typeface="Calibri" panose="020F0502020204030204" pitchFamily="34" charset="0"/>
                <a:cs typeface="Calibri" panose="020F0502020204030204" pitchFamily="34" charset="0"/>
              </a:rPr>
              <a:t>Borman</a:t>
            </a:r>
            <a:r>
              <a:rPr lang="es-US" sz="1800" dirty="0">
                <a:solidFill>
                  <a:srgbClr val="ED7D31"/>
                </a:solidFill>
                <a:effectLst/>
                <a:latin typeface="Proxima Nova" panose="020B0604020202020204" charset="0"/>
                <a:ea typeface="Calibri" panose="020F0502020204030204" pitchFamily="34" charset="0"/>
                <a:cs typeface="Calibri" panose="020F0502020204030204" pitchFamily="34" charset="0"/>
              </a:rPr>
              <a:t>, y Jim </a:t>
            </a:r>
            <a:r>
              <a:rPr lang="es-US" sz="1800" dirty="0" err="1">
                <a:solidFill>
                  <a:srgbClr val="ED7D31"/>
                </a:solidFill>
                <a:effectLst/>
                <a:latin typeface="Proxima Nova" panose="020B0604020202020204" charset="0"/>
                <a:ea typeface="Calibri" panose="020F0502020204030204" pitchFamily="34" charset="0"/>
                <a:cs typeface="Calibri" panose="020F0502020204030204" pitchFamily="34" charset="0"/>
              </a:rPr>
              <a:t>Lovell</a:t>
            </a:r>
            <a:r>
              <a:rPr lang="es-US" sz="1800" dirty="0">
                <a:solidFill>
                  <a:srgbClr val="ED7D31"/>
                </a:solidFill>
                <a:effectLst/>
                <a:latin typeface="Proxima Nova" panose="020B0604020202020204" charset="0"/>
                <a:ea typeface="Calibri" panose="020F0502020204030204" pitchFamily="34" charset="0"/>
                <a:cs typeface="Calibri" panose="020F0502020204030204" pitchFamily="34" charset="0"/>
              </a:rPr>
              <a:t>). La fotografía fue nombrada “</a:t>
            </a:r>
            <a:r>
              <a:rPr lang="es-US" sz="1800" b="1" dirty="0" err="1">
                <a:solidFill>
                  <a:srgbClr val="ED7D31"/>
                </a:solidFill>
                <a:effectLst/>
                <a:latin typeface="Proxima Nova" panose="020B0604020202020204" charset="0"/>
                <a:ea typeface="Calibri" panose="020F0502020204030204" pitchFamily="34" charset="0"/>
                <a:cs typeface="Calibri" panose="020F0502020204030204" pitchFamily="34" charset="0"/>
              </a:rPr>
              <a:t>Earthrise</a:t>
            </a:r>
            <a:r>
              <a:rPr lang="es-US" sz="1800" b="1" dirty="0">
                <a:solidFill>
                  <a:srgbClr val="ED7D31"/>
                </a:solidFill>
                <a:effectLst/>
                <a:latin typeface="Proxima Nova" panose="020B0604020202020204" charset="0"/>
                <a:ea typeface="Calibri" panose="020F0502020204030204" pitchFamily="34" charset="0"/>
                <a:cs typeface="Calibri" panose="020F0502020204030204" pitchFamily="34" charset="0"/>
              </a:rPr>
              <a:t>”</a:t>
            </a:r>
            <a:r>
              <a:rPr lang="es-US" sz="1800" dirty="0">
                <a:solidFill>
                  <a:srgbClr val="ED7D31"/>
                </a:solidFill>
                <a:effectLst/>
                <a:latin typeface="Proxima Nova" panose="020B0604020202020204" charset="0"/>
                <a:ea typeface="Calibri" panose="020F0502020204030204" pitchFamily="34" charset="0"/>
                <a:cs typeface="Calibri" panose="020F0502020204030204" pitchFamily="34" charset="0"/>
              </a:rPr>
              <a:t>, o “La Tierra Naciente”, y se le refiere como “</a:t>
            </a:r>
            <a:r>
              <a:rPr lang="es-US" sz="1800" b="1" dirty="0">
                <a:solidFill>
                  <a:srgbClr val="ED7D31"/>
                </a:solidFill>
                <a:effectLst/>
                <a:latin typeface="Proxima Nova" panose="020B0604020202020204" charset="0"/>
                <a:ea typeface="Calibri" panose="020F0502020204030204" pitchFamily="34" charset="0"/>
                <a:cs typeface="Calibri" panose="020F0502020204030204" pitchFamily="34" charset="0"/>
              </a:rPr>
              <a:t>la imagen que compartió el mundo”</a:t>
            </a:r>
            <a:r>
              <a:rPr lang="es-US" sz="1800" dirty="0">
                <a:solidFill>
                  <a:srgbClr val="ED7D31"/>
                </a:solidFill>
                <a:effectLst/>
                <a:latin typeface="Proxima Nova" panose="020B0604020202020204" charset="0"/>
                <a:ea typeface="Calibri" panose="020F0502020204030204" pitchFamily="34" charset="0"/>
                <a:cs typeface="Calibri" panose="020F0502020204030204" pitchFamily="34" charset="0"/>
              </a:rPr>
              <a:t>, ya que fue la primera fotografía que mostraba la Tierra desde el espacio (como si la Tierra se estuviera viendo en un espejo).   </a:t>
            </a:r>
            <a:endParaRPr lang="es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g9b3eaaeed6_0_3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2" name="Google Shape;102;g9b3eaaeed6_0_3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latin typeface="Proxima Nova"/>
                <a:ea typeface="Proxima Nova"/>
                <a:cs typeface="Proxima Nova"/>
                <a:sym typeface="Proxima Nova"/>
              </a:rPr>
              <a:t>https://youtu.be/_wRmNY5JkVk</a:t>
            </a:r>
            <a:endParaRPr sz="1300">
              <a:latin typeface="Proxima Nova"/>
              <a:ea typeface="Proxima Nova"/>
              <a:cs typeface="Proxima Nova"/>
              <a:sym typeface="Proxima Nov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g944d9947b0_0_19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9" name="Google Shape;109;g944d9947b0_0_19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s-US" sz="1300" b="1" dirty="0">
                <a:solidFill>
                  <a:srgbClr val="ED7D31"/>
                </a:solidFill>
                <a:effectLst/>
                <a:latin typeface="Proxima Nova" panose="020B0604020202020204" charset="0"/>
                <a:ea typeface="Calibri" panose="020F0502020204030204" pitchFamily="34" charset="0"/>
                <a:cs typeface="Calibri" panose="020F0502020204030204" pitchFamily="34" charset="0"/>
              </a:rPr>
              <a:t>A 52 años de haber tomado esta fotografía, ¿cómo podemos añadir “</a:t>
            </a:r>
            <a:r>
              <a:rPr lang="es-US" sz="1300" b="1" dirty="0" err="1">
                <a:solidFill>
                  <a:srgbClr val="ED7D31"/>
                </a:solidFill>
                <a:effectLst/>
                <a:latin typeface="Proxima Nova" panose="020B0604020202020204" charset="0"/>
                <a:ea typeface="Calibri" panose="020F0502020204030204" pitchFamily="34" charset="0"/>
                <a:cs typeface="Calibri" panose="020F0502020204030204" pitchFamily="34" charset="0"/>
              </a:rPr>
              <a:t>Earthrise</a:t>
            </a:r>
            <a:r>
              <a:rPr lang="es-US" sz="1300" b="1" dirty="0">
                <a:solidFill>
                  <a:srgbClr val="ED7D31"/>
                </a:solidFill>
                <a:effectLst/>
                <a:latin typeface="Proxima Nova" panose="020B0604020202020204" charset="0"/>
                <a:ea typeface="Calibri" panose="020F0502020204030204" pitchFamily="34" charset="0"/>
                <a:cs typeface="Calibri" panose="020F0502020204030204" pitchFamily="34" charset="0"/>
              </a:rPr>
              <a:t>”? </a:t>
            </a:r>
            <a:endParaRPr lang="es-US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742950" marR="0" lvl="1" indent="-28575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Calibri" panose="020F0502020204030204" pitchFamily="34" charset="0"/>
              <a:buChar char="○"/>
              <a:tabLst>
                <a:tab pos="914400" algn="l"/>
              </a:tabLst>
            </a:pPr>
            <a:r>
              <a:rPr lang="es-US" sz="1300" b="1" dirty="0">
                <a:solidFill>
                  <a:srgbClr val="ED7D31"/>
                </a:solidFill>
                <a:effectLst/>
                <a:latin typeface="Proxima Nova" panose="020B0604020202020204" charset="0"/>
                <a:ea typeface="Calibri" panose="020F0502020204030204" pitchFamily="34" charset="0"/>
                <a:cs typeface="Calibri" panose="020F0502020204030204" pitchFamily="34" charset="0"/>
              </a:rPr>
              <a:t>¿Qué significaría esto para nosotros y para el mundo en este momento? </a:t>
            </a:r>
            <a:endParaRPr lang="es-US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42950" marR="0" lvl="1" indent="-28575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Calibri" panose="020F0502020204030204" pitchFamily="34" charset="0"/>
              <a:buChar char="○"/>
              <a:tabLst>
                <a:tab pos="914400" algn="l"/>
              </a:tabLst>
            </a:pPr>
            <a:r>
              <a:rPr lang="es-US" sz="1300" b="1" dirty="0">
                <a:solidFill>
                  <a:srgbClr val="ED7D31"/>
                </a:solidFill>
                <a:effectLst/>
                <a:latin typeface="Proxima Nova" panose="020B0604020202020204" charset="0"/>
                <a:ea typeface="Calibri" panose="020F0502020204030204" pitchFamily="34" charset="0"/>
                <a:cs typeface="Calibri" panose="020F0502020204030204" pitchFamily="34" charset="0"/>
              </a:rPr>
              <a:t>¿Se relacionan las personas a la Tierra como “un ecosistema”? </a:t>
            </a:r>
            <a:endParaRPr lang="es-US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143000" marR="0" lvl="2" indent="-22860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Char char="■"/>
              <a:tabLst>
                <a:tab pos="1371600" algn="l"/>
              </a:tabLst>
            </a:pPr>
            <a:r>
              <a:rPr lang="es-US" sz="1300" b="1" dirty="0">
                <a:solidFill>
                  <a:srgbClr val="ED7D31"/>
                </a:solidFill>
                <a:effectLst/>
                <a:latin typeface="Proxima Nova" panose="020B0604020202020204" charset="0"/>
                <a:ea typeface="Calibri" panose="020F0502020204030204" pitchFamily="34" charset="0"/>
                <a:cs typeface="Calibri" panose="020F0502020204030204" pitchFamily="34" charset="0"/>
              </a:rPr>
              <a:t>¿Cómo un “hogar compartido”?</a:t>
            </a:r>
            <a:endParaRPr lang="es-US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143000" marR="0" lvl="2" indent="-22860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Char char="■"/>
              <a:tabLst>
                <a:tab pos="1371600" algn="l"/>
              </a:tabLst>
            </a:pPr>
            <a:r>
              <a:rPr lang="es-US" sz="1300" b="1" dirty="0">
                <a:solidFill>
                  <a:srgbClr val="ED7D31"/>
                </a:solidFill>
                <a:effectLst/>
                <a:latin typeface="Proxima Nova" panose="020B0604020202020204" charset="0"/>
                <a:ea typeface="Calibri" panose="020F0502020204030204" pitchFamily="34" charset="0"/>
                <a:cs typeface="Calibri" panose="020F0502020204030204" pitchFamily="34" charset="0"/>
              </a:rPr>
              <a:t>¿Por qué?  ¿Por qué no?</a:t>
            </a:r>
            <a:endParaRPr lang="es-US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Calibri" panose="020F0502020204030204" pitchFamily="34" charset="0"/>
              <a:buChar char="●"/>
              <a:tabLst>
                <a:tab pos="457200" algn="l"/>
              </a:tabLst>
            </a:pPr>
            <a:r>
              <a:rPr lang="es-US" sz="1300" b="1" dirty="0">
                <a:solidFill>
                  <a:srgbClr val="ED7D31"/>
                </a:solidFill>
                <a:effectLst/>
                <a:latin typeface="Proxima Nova" panose="020B0604020202020204" charset="0"/>
                <a:ea typeface="Calibri" panose="020F0502020204030204" pitchFamily="34" charset="0"/>
                <a:cs typeface="Calibri" panose="020F0502020204030204" pitchFamily="34" charset="0"/>
              </a:rPr>
              <a:t>Con la </a:t>
            </a:r>
            <a:r>
              <a:rPr lang="es-US" sz="1300" b="1" dirty="0" err="1">
                <a:solidFill>
                  <a:srgbClr val="ED7D31"/>
                </a:solidFill>
                <a:effectLst/>
                <a:latin typeface="Proxima Nova" panose="020B0604020202020204" charset="0"/>
                <a:ea typeface="Calibri" panose="020F0502020204030204" pitchFamily="34" charset="0"/>
                <a:cs typeface="Calibri" panose="020F0502020204030204" pitchFamily="34" charset="0"/>
              </a:rPr>
              <a:t>tecnologia</a:t>
            </a:r>
            <a:r>
              <a:rPr lang="es-US" sz="1300" b="1" dirty="0">
                <a:solidFill>
                  <a:srgbClr val="ED7D31"/>
                </a:solidFill>
                <a:effectLst/>
                <a:latin typeface="Proxima Nova" panose="020B0604020202020204" charset="0"/>
                <a:ea typeface="Calibri" panose="020F0502020204030204" pitchFamily="34" charset="0"/>
                <a:cs typeface="Calibri" panose="020F0502020204030204" pitchFamily="34" charset="0"/>
              </a:rPr>
              <a:t> para ver imágenes como esta a menudo (por ejemplo: Google </a:t>
            </a:r>
            <a:r>
              <a:rPr lang="es-US" sz="1300" b="1" dirty="0" err="1">
                <a:solidFill>
                  <a:srgbClr val="ED7D31"/>
                </a:solidFill>
                <a:effectLst/>
                <a:latin typeface="Proxima Nova" panose="020B0604020202020204" charset="0"/>
                <a:ea typeface="Calibri" panose="020F0502020204030204" pitchFamily="34" charset="0"/>
                <a:cs typeface="Calibri" panose="020F0502020204030204" pitchFamily="34" charset="0"/>
              </a:rPr>
              <a:t>Maps</a:t>
            </a:r>
            <a:r>
              <a:rPr lang="es-US" sz="1300" b="1" dirty="0">
                <a:solidFill>
                  <a:srgbClr val="ED7D31"/>
                </a:solidFill>
                <a:effectLst/>
                <a:latin typeface="Proxima Nova" panose="020B0604020202020204" charset="0"/>
                <a:ea typeface="Calibri" panose="020F0502020204030204" pitchFamily="34" charset="0"/>
                <a:cs typeface="Calibri" panose="020F0502020204030204" pitchFamily="34" charset="0"/>
              </a:rPr>
              <a:t>, Google </a:t>
            </a:r>
            <a:r>
              <a:rPr lang="es-US" sz="1300" b="1" dirty="0" err="1">
                <a:solidFill>
                  <a:srgbClr val="ED7D31"/>
                </a:solidFill>
                <a:effectLst/>
                <a:latin typeface="Proxima Nova" panose="020B0604020202020204" charset="0"/>
                <a:ea typeface="Calibri" panose="020F0502020204030204" pitchFamily="34" charset="0"/>
                <a:cs typeface="Calibri" panose="020F0502020204030204" pitchFamily="34" charset="0"/>
              </a:rPr>
              <a:t>Earth</a:t>
            </a:r>
            <a:r>
              <a:rPr lang="es-US" sz="1300" b="1" dirty="0">
                <a:solidFill>
                  <a:srgbClr val="ED7D31"/>
                </a:solidFill>
                <a:effectLst/>
                <a:latin typeface="Proxima Nova" panose="020B0604020202020204" charset="0"/>
                <a:ea typeface="Calibri" panose="020F0502020204030204" pitchFamily="34" charset="0"/>
                <a:cs typeface="Calibri" panose="020F0502020204030204" pitchFamily="34" charset="0"/>
              </a:rPr>
              <a:t>, páginas web de la NASA)…</a:t>
            </a:r>
            <a:endParaRPr lang="es-US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42950" marR="0" lvl="1" indent="-28575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Calibri" panose="020F0502020204030204" pitchFamily="34" charset="0"/>
              <a:buChar char="○"/>
              <a:tabLst>
                <a:tab pos="914400" algn="l"/>
              </a:tabLst>
            </a:pPr>
            <a:r>
              <a:rPr lang="es-US" sz="1300" b="1" dirty="0">
                <a:solidFill>
                  <a:srgbClr val="ED7D31"/>
                </a:solidFill>
                <a:effectLst/>
                <a:latin typeface="Proxima Nova" panose="020B0604020202020204" charset="0"/>
                <a:ea typeface="Calibri" panose="020F0502020204030204" pitchFamily="34" charset="0"/>
                <a:cs typeface="Calibri" panose="020F0502020204030204" pitchFamily="34" charset="0"/>
              </a:rPr>
              <a:t>¿Estamos desarrollando un entendimiento mas profundo de la Tierra y la relación de cada persona a ella? </a:t>
            </a:r>
            <a:endParaRPr lang="es-US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42950" marR="0" lvl="1" indent="-28575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Calibri" panose="020F0502020204030204" pitchFamily="34" charset="0"/>
              <a:buChar char="○"/>
              <a:tabLst>
                <a:tab pos="914400" algn="l"/>
              </a:tabLst>
            </a:pPr>
            <a:r>
              <a:rPr lang="es-US" sz="1300" b="1" dirty="0">
                <a:solidFill>
                  <a:srgbClr val="ED7D31"/>
                </a:solidFill>
                <a:effectLst/>
                <a:latin typeface="Proxima Nova" panose="020B0604020202020204" charset="0"/>
                <a:ea typeface="Calibri" panose="020F0502020204030204" pitchFamily="34" charset="0"/>
                <a:cs typeface="Calibri" panose="020F0502020204030204" pitchFamily="34" charset="0"/>
              </a:rPr>
              <a:t>¿Estamos creando imágenes nuevas que nos inspiran e impulsan? </a:t>
            </a:r>
            <a:endParaRPr lang="es-US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143000" marR="0" lvl="2" indent="-22860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Char char="■"/>
              <a:tabLst>
                <a:tab pos="1371600" algn="l"/>
              </a:tabLst>
            </a:pPr>
            <a:r>
              <a:rPr lang="es-US" sz="1300" b="1" dirty="0">
                <a:solidFill>
                  <a:srgbClr val="ED7D31"/>
                </a:solidFill>
                <a:effectLst/>
                <a:latin typeface="Proxima Nova" panose="020B0604020202020204" charset="0"/>
                <a:ea typeface="Calibri" panose="020F0502020204030204" pitchFamily="34" charset="0"/>
                <a:cs typeface="Calibri" panose="020F0502020204030204" pitchFamily="34" charset="0"/>
              </a:rPr>
              <a:t>¿Cuál es nuestro enfoque?</a:t>
            </a:r>
            <a:endParaRPr lang="es-US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mc:AlternateContent xmlns:mc="http://schemas.openxmlformats.org/markup-compatibility/2006" xmlns:p14="http://schemas.microsoft.com/office/powerpoint/2010/main">
    <mc:Choice Requires="p14">
      <p:transition spd="slow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youtu.be/vXLTi5n3p14?t=498" TargetMode="External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youtube.com/watch?v=WBS6a4rgsoE&amp;ab_channel=BigSkyDocumentaryFilmFestival" TargetMode="Externa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png"/><Relationship Id="rId4" Type="http://schemas.openxmlformats.org/officeDocument/2006/relationships/hyperlink" Target="https://www.youtube.com/watch?v=_wRmNY5JkVk&amp;feature=youtu.be&amp;ab_channel=TheRedfordCenter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" name="Google Shape;54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971575"/>
            <a:ext cx="8839201" cy="960421"/>
          </a:xfrm>
          <a:prstGeom prst="rect">
            <a:avLst/>
          </a:prstGeom>
          <a:noFill/>
          <a:ln>
            <a:noFill/>
          </a:ln>
        </p:spPr>
      </p:pic>
      <p:pic>
        <p:nvPicPr>
          <p:cNvPr id="55" name="Google Shape;55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971575"/>
            <a:ext cx="8839201" cy="96042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8" name="Google Shape;118;p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452229" y="339725"/>
            <a:ext cx="4239549" cy="41933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3" name="Google Shape;123;p23"/>
          <p:cNvPicPr preferRelativeResize="0"/>
          <p:nvPr/>
        </p:nvPicPr>
        <p:blipFill rotWithShape="1">
          <a:blip r:embed="rId3">
            <a:alphaModFix amt="47000"/>
          </a:blip>
          <a:srcRect t="60364"/>
          <a:stretch/>
        </p:blipFill>
        <p:spPr>
          <a:xfrm>
            <a:off x="0" y="3181350"/>
            <a:ext cx="9144000" cy="3624228"/>
          </a:xfrm>
          <a:prstGeom prst="rect">
            <a:avLst/>
          </a:prstGeom>
          <a:noFill/>
          <a:ln>
            <a:noFill/>
          </a:ln>
        </p:spPr>
      </p:pic>
      <p:pic>
        <p:nvPicPr>
          <p:cNvPr id="124" name="Google Shape;124;p2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340662" y="98875"/>
            <a:ext cx="3034884" cy="3001799"/>
          </a:xfrm>
          <a:prstGeom prst="rect">
            <a:avLst/>
          </a:prstGeom>
          <a:noFill/>
          <a:ln>
            <a:noFill/>
          </a:ln>
        </p:spPr>
      </p:pic>
      <p:sp>
        <p:nvSpPr>
          <p:cNvPr id="125" name="Google Shape;125;p23"/>
          <p:cNvSpPr txBox="1"/>
          <p:nvPr/>
        </p:nvSpPr>
        <p:spPr>
          <a:xfrm>
            <a:off x="3442446" y="2801874"/>
            <a:ext cx="5199529" cy="59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R="0" lvl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tabLst>
                <a:tab pos="457200" algn="l"/>
              </a:tabLst>
            </a:pPr>
            <a:r>
              <a:rPr lang="es-US" sz="2300" b="1" dirty="0">
                <a:solidFill>
                  <a:srgbClr val="ED7D31"/>
                </a:solidFill>
                <a:effectLst/>
                <a:latin typeface="Proxima Nova" panose="020B0604020202020204" charset="0"/>
                <a:ea typeface="Calibri" panose="020F0502020204030204" pitchFamily="34" charset="0"/>
                <a:cs typeface="Calibri" panose="020F0502020204030204" pitchFamily="34" charset="0"/>
              </a:rPr>
              <a:t>¿Qué queremos decir cuando decimos “medio ambiente”? </a:t>
            </a:r>
            <a:endParaRPr lang="es-US" sz="2300" dirty="0">
              <a:effectLst/>
              <a:latin typeface="Proxima Nova" panose="020B060402020202020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200" dirty="0">
              <a:solidFill>
                <a:srgbClr val="FFFFFF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0" name="Google Shape;130;p2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-5400000">
            <a:off x="-1519953" y="1549341"/>
            <a:ext cx="12183903" cy="9131823"/>
          </a:xfrm>
          <a:prstGeom prst="rect">
            <a:avLst/>
          </a:prstGeom>
          <a:noFill/>
          <a:ln>
            <a:noFill/>
          </a:ln>
        </p:spPr>
      </p:pic>
      <p:sp>
        <p:nvSpPr>
          <p:cNvPr id="131" name="Google Shape;131;p24"/>
          <p:cNvSpPr txBox="1"/>
          <p:nvPr/>
        </p:nvSpPr>
        <p:spPr>
          <a:xfrm>
            <a:off x="980426" y="2897756"/>
            <a:ext cx="7399800" cy="59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R="0" lvl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tabLst>
                <a:tab pos="457200" algn="l"/>
              </a:tabLst>
            </a:pPr>
            <a:r>
              <a:rPr lang="es-US" sz="2000" b="1" dirty="0">
                <a:solidFill>
                  <a:srgbClr val="ED7D31"/>
                </a:solidFill>
                <a:effectLst/>
                <a:latin typeface="Proxima Nova" panose="020B0604020202020204" charset="0"/>
                <a:ea typeface="Calibri" panose="020F0502020204030204" pitchFamily="34" charset="0"/>
                <a:cs typeface="Calibri" panose="020F0502020204030204" pitchFamily="34" charset="0"/>
              </a:rPr>
              <a:t>¿Qué queremos decir cuando decimos “medio ambiente”? </a:t>
            </a:r>
            <a:endParaRPr lang="es-US" sz="2000" dirty="0">
              <a:effectLst/>
              <a:latin typeface="Proxima Nova" panose="020B060402020202020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2000" b="1" dirty="0">
              <a:solidFill>
                <a:schemeClr val="lt1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200" dirty="0">
              <a:solidFill>
                <a:srgbClr val="FFFFFF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132" name="Google Shape;132;p24"/>
          <p:cNvSpPr txBox="1"/>
          <p:nvPr/>
        </p:nvSpPr>
        <p:spPr>
          <a:xfrm>
            <a:off x="1537174" y="2015756"/>
            <a:ext cx="5753100" cy="88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algn="r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s-US" sz="1600" b="1" dirty="0">
                <a:solidFill>
                  <a:schemeClr val="bg1"/>
                </a:solidFill>
                <a:effectLst/>
                <a:latin typeface="Proxima Nova" panose="020B0604020202020204" charset="0"/>
                <a:ea typeface="Calibri" panose="020F0502020204030204" pitchFamily="34" charset="0"/>
                <a:cs typeface="Calibri" panose="020F0502020204030204" pitchFamily="34" charset="0"/>
              </a:rPr>
              <a:t>¿Qué incluimos? </a:t>
            </a:r>
            <a:endParaRPr lang="es-US" sz="1600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marR="0" algn="r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s-US" sz="1600" b="1" dirty="0">
                <a:solidFill>
                  <a:schemeClr val="bg1"/>
                </a:solidFill>
                <a:effectLst/>
                <a:latin typeface="Proxima Nova" panose="020B0604020202020204" charset="0"/>
                <a:ea typeface="Calibri" panose="020F0502020204030204" pitchFamily="34" charset="0"/>
                <a:cs typeface="Calibri" panose="020F0502020204030204" pitchFamily="34" charset="0"/>
              </a:rPr>
              <a:t>¿Cuáles son los límites y los bordes? </a:t>
            </a:r>
            <a:endParaRPr lang="es-US" sz="1600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solidFill>
                <a:schemeClr val="lt1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133" name="Google Shape;133;p24"/>
          <p:cNvSpPr txBox="1"/>
          <p:nvPr/>
        </p:nvSpPr>
        <p:spPr>
          <a:xfrm>
            <a:off x="1061108" y="842100"/>
            <a:ext cx="3414067" cy="638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algn="ctr"/>
            <a:r>
              <a:rPr lang="en" sz="2700" b="1" dirty="0">
                <a:solidFill>
                  <a:schemeClr val="bg1"/>
                </a:solidFill>
                <a:latin typeface="Proxima Nova" panose="020B0604020202020204" charset="0"/>
                <a:ea typeface="Proxima Nova"/>
                <a:cs typeface="Proxima Nova"/>
                <a:sym typeface="Proxima Nova"/>
              </a:rPr>
              <a:t>“</a:t>
            </a:r>
            <a:r>
              <a:rPr lang="es-US" sz="2700" b="1" dirty="0">
                <a:solidFill>
                  <a:schemeClr val="bg1"/>
                </a:solidFill>
                <a:effectLst/>
                <a:latin typeface="Proxima Nova" panose="020B0604020202020204" charset="0"/>
                <a:ea typeface="Calibri" panose="020F0502020204030204" pitchFamily="34" charset="0"/>
                <a:cs typeface="Calibri" panose="020F0502020204030204" pitchFamily="34" charset="0"/>
              </a:rPr>
              <a:t>ve más allá</a:t>
            </a:r>
            <a:r>
              <a:rPr lang="en" sz="2700" b="1" dirty="0">
                <a:solidFill>
                  <a:schemeClr val="bg1"/>
                </a:solidFill>
                <a:latin typeface="Proxima Nova" panose="020B0604020202020204" charset="0"/>
                <a:ea typeface="Proxima Nova"/>
                <a:cs typeface="Proxima Nova"/>
                <a:sym typeface="Proxima Nova"/>
              </a:rPr>
              <a:t>”</a:t>
            </a:r>
            <a:endParaRPr sz="2700" dirty="0">
              <a:solidFill>
                <a:schemeClr val="bg1"/>
              </a:solidFill>
              <a:latin typeface="Proxima Nova" panose="020B0604020202020204" charset="0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8" name="Google Shape;138;p2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-2735634"/>
            <a:ext cx="9144000" cy="9144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9" name="Google Shape;139;p2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342741" y="-199925"/>
            <a:ext cx="3034884" cy="3001799"/>
          </a:xfrm>
          <a:prstGeom prst="rect">
            <a:avLst/>
          </a:prstGeom>
          <a:noFill/>
          <a:ln>
            <a:noFill/>
          </a:ln>
        </p:spPr>
      </p:pic>
      <p:sp>
        <p:nvSpPr>
          <p:cNvPr id="140" name="Google Shape;140;p25"/>
          <p:cNvSpPr txBox="1"/>
          <p:nvPr/>
        </p:nvSpPr>
        <p:spPr>
          <a:xfrm>
            <a:off x="646325" y="1114075"/>
            <a:ext cx="6058200" cy="48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41;p25"/>
          <p:cNvSpPr txBox="1"/>
          <p:nvPr/>
        </p:nvSpPr>
        <p:spPr>
          <a:xfrm>
            <a:off x="2120550" y="3093150"/>
            <a:ext cx="6461400" cy="180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algn="r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s-US" b="1" dirty="0">
                <a:solidFill>
                  <a:schemeClr val="bg1"/>
                </a:solidFill>
                <a:effectLst/>
                <a:latin typeface="Proxima Nova" panose="020B0604020202020204" charset="0"/>
                <a:ea typeface="Calibri" panose="020F0502020204030204" pitchFamily="34" charset="0"/>
                <a:cs typeface="Calibri" panose="020F0502020204030204" pitchFamily="34" charset="0"/>
              </a:rPr>
              <a:t>Ser “ambientalista” </a:t>
            </a:r>
            <a:r>
              <a:rPr lang="es-US" b="1" i="1" dirty="0">
                <a:solidFill>
                  <a:schemeClr val="bg1"/>
                </a:solidFill>
                <a:effectLst/>
                <a:latin typeface="Proxima Nova" panose="020B0604020202020204" charset="0"/>
                <a:ea typeface="Calibri" panose="020F0502020204030204" pitchFamily="34" charset="0"/>
                <a:cs typeface="Calibri" panose="020F0502020204030204" pitchFamily="34" charset="0"/>
              </a:rPr>
              <a:t>puede ser</a:t>
            </a:r>
            <a:r>
              <a:rPr lang="es-US" b="1" dirty="0">
                <a:solidFill>
                  <a:schemeClr val="bg1"/>
                </a:solidFill>
                <a:effectLst/>
                <a:latin typeface="Proxima Nova" panose="020B0604020202020204" charset="0"/>
                <a:ea typeface="Calibri" panose="020F0502020204030204" pitchFamily="34" charset="0"/>
                <a:cs typeface="Calibri" panose="020F0502020204030204" pitchFamily="34" charset="0"/>
              </a:rPr>
              <a:t> una profesión, y es asociada con una sección pequeña de la población, pero la definición según el diccionario es: </a:t>
            </a:r>
            <a:endParaRPr lang="es-US" dirty="0">
              <a:solidFill>
                <a:schemeClr val="bg1"/>
              </a:solidFill>
              <a:effectLst/>
              <a:latin typeface="Proxima Nova" panose="020B060402020202020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marR="0" algn="r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s-US" b="1" dirty="0">
                <a:solidFill>
                  <a:schemeClr val="bg1"/>
                </a:solidFill>
                <a:effectLst/>
                <a:latin typeface="Proxima Nova" panose="020B0604020202020204" charset="0"/>
                <a:ea typeface="Calibri" panose="020F0502020204030204" pitchFamily="34" charset="0"/>
                <a:cs typeface="Calibri" panose="020F0502020204030204" pitchFamily="34" charset="0"/>
              </a:rPr>
              <a:t>“Un </a:t>
            </a:r>
            <a:r>
              <a:rPr lang="es-US" b="1" dirty="0">
                <a:solidFill>
                  <a:schemeClr val="accent5"/>
                </a:solidFill>
                <a:effectLst/>
                <a:latin typeface="Proxima Nova" panose="020B0604020202020204" charset="0"/>
                <a:ea typeface="Calibri" panose="020F0502020204030204" pitchFamily="34" charset="0"/>
                <a:cs typeface="Calibri" panose="020F0502020204030204" pitchFamily="34" charset="0"/>
              </a:rPr>
              <a:t>ambientalista</a:t>
            </a:r>
            <a:r>
              <a:rPr lang="es-US" b="1" dirty="0">
                <a:solidFill>
                  <a:schemeClr val="bg1"/>
                </a:solidFill>
                <a:effectLst/>
                <a:latin typeface="Proxima Nova" panose="020B0604020202020204" charset="0"/>
                <a:ea typeface="Calibri" panose="020F0502020204030204" pitchFamily="34" charset="0"/>
                <a:cs typeface="Calibri" panose="020F0502020204030204" pitchFamily="34" charset="0"/>
              </a:rPr>
              <a:t> es una persona quien se preocupa por abogar por la protección del medio ambiente,” del cual todos surgimos. </a:t>
            </a:r>
            <a:endParaRPr lang="es-US" dirty="0">
              <a:solidFill>
                <a:schemeClr val="bg1"/>
              </a:solidFill>
              <a:effectLst/>
              <a:latin typeface="Proxima Nova" panose="020B060402020202020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solidFill>
                <a:srgbClr val="000000"/>
              </a:solidFill>
            </a:endParaRPr>
          </a:p>
        </p:txBody>
      </p:sp>
      <p:sp>
        <p:nvSpPr>
          <p:cNvPr id="142" name="Google Shape;142;p25"/>
          <p:cNvSpPr txBox="1"/>
          <p:nvPr/>
        </p:nvSpPr>
        <p:spPr>
          <a:xfrm>
            <a:off x="3118508" y="2571750"/>
            <a:ext cx="7399800" cy="59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s-US" sz="2700" b="1" dirty="0">
                <a:solidFill>
                  <a:srgbClr val="ED7D31"/>
                </a:solidFill>
                <a:effectLst/>
                <a:latin typeface="Proxima Nova" panose="020B0604020202020204" charset="0"/>
                <a:ea typeface="Calibri" panose="020F0502020204030204" pitchFamily="34" charset="0"/>
                <a:cs typeface="Calibri" panose="020F0502020204030204" pitchFamily="34" charset="0"/>
              </a:rPr>
              <a:t>¿Quién </a:t>
            </a:r>
            <a:r>
              <a:rPr lang="es-US" sz="2300" b="1" dirty="0">
                <a:solidFill>
                  <a:srgbClr val="ED7D31"/>
                </a:solidFill>
                <a:effectLst/>
                <a:latin typeface="Proxima Nova" panose="020B0604020202020204" charset="0"/>
                <a:ea typeface="Calibri" panose="020F0502020204030204" pitchFamily="34" charset="0"/>
                <a:cs typeface="Calibri" panose="020F0502020204030204" pitchFamily="34" charset="0"/>
              </a:rPr>
              <a:t>es un </a:t>
            </a:r>
            <a:r>
              <a:rPr lang="es-US" sz="2700" b="1" dirty="0">
                <a:solidFill>
                  <a:srgbClr val="ED7D31"/>
                </a:solidFill>
                <a:effectLst/>
                <a:latin typeface="Proxima Nova" panose="020B0604020202020204" charset="0"/>
                <a:ea typeface="Calibri" panose="020F0502020204030204" pitchFamily="34" charset="0"/>
                <a:cs typeface="Calibri" panose="020F0502020204030204" pitchFamily="34" charset="0"/>
              </a:rPr>
              <a:t>“ambientalista”?</a:t>
            </a:r>
            <a:endParaRPr lang="es-US" sz="27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200" dirty="0">
              <a:solidFill>
                <a:srgbClr val="FFFFFF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4000" r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0C3F933B-F459-C041-B424-125E34A3227B}"/>
              </a:ext>
            </a:extLst>
          </p:cNvPr>
          <p:cNvSpPr txBox="1"/>
          <p:nvPr/>
        </p:nvSpPr>
        <p:spPr>
          <a:xfrm>
            <a:off x="718457" y="1240971"/>
            <a:ext cx="217714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0097A7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Isla </a:t>
            </a:r>
            <a:r>
              <a:rPr lang="en-US" dirty="0" err="1">
                <a:solidFill>
                  <a:schemeClr val="accent5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Ho</a:t>
            </a:r>
            <a:r>
              <a:rPr lang="en-US" dirty="0" err="1">
                <a:solidFill>
                  <a:schemeClr val="accent5"/>
                </a:solidFill>
              </a:rPr>
              <a:t>gar</a:t>
            </a:r>
            <a:endParaRPr lang="en-US" dirty="0">
              <a:solidFill>
                <a:schemeClr val="accent5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35D1F34-AA55-964A-9D27-2A93FD827AA7}"/>
              </a:ext>
            </a:extLst>
          </p:cNvPr>
          <p:cNvSpPr txBox="1"/>
          <p:nvPr/>
        </p:nvSpPr>
        <p:spPr>
          <a:xfrm>
            <a:off x="6368143" y="3494314"/>
            <a:ext cx="177644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>
                <a:solidFill>
                  <a:srgbClr val="0097A7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Manzanar</a:t>
            </a:r>
            <a:r>
              <a:rPr lang="en-US" dirty="0">
                <a:solidFill>
                  <a:srgbClr val="0097A7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lang="en-US" dirty="0" err="1">
                <a:solidFill>
                  <a:schemeClr val="accent5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D</a:t>
            </a:r>
            <a:r>
              <a:rPr lang="en-US" dirty="0" err="1">
                <a:solidFill>
                  <a:schemeClr val="accent5"/>
                </a:solidFill>
              </a:rPr>
              <a:t>esviado</a:t>
            </a:r>
            <a:endParaRPr lang="en-US" dirty="0">
              <a:solidFill>
                <a:schemeClr val="accent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22841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6" name="Google Shape;156;p2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-216660"/>
            <a:ext cx="9144000" cy="5847582"/>
          </a:xfrm>
          <a:prstGeom prst="rect">
            <a:avLst/>
          </a:prstGeom>
          <a:noFill/>
          <a:ln>
            <a:noFill/>
          </a:ln>
        </p:spPr>
      </p:pic>
      <p:sp>
        <p:nvSpPr>
          <p:cNvPr id="157" name="Google Shape;157;p27"/>
          <p:cNvSpPr txBox="1"/>
          <p:nvPr/>
        </p:nvSpPr>
        <p:spPr>
          <a:xfrm>
            <a:off x="2214282" y="2315250"/>
            <a:ext cx="6534068" cy="51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>
              <a:buClr>
                <a:schemeClr val="dk1"/>
              </a:buClr>
              <a:buSzPts val="1100"/>
            </a:pPr>
            <a:r>
              <a:rPr lang="en" sz="1700" dirty="0">
                <a:solidFill>
                  <a:srgbClr val="FFFFFF"/>
                </a:solidFill>
                <a:latin typeface="Proxima Nova"/>
                <a:ea typeface="Proxima Nova"/>
                <a:cs typeface="Proxima Nova"/>
                <a:sym typeface="Proxima Nova"/>
              </a:rPr>
              <a:t>“</a:t>
            </a:r>
            <a:r>
              <a:rPr lang="es-US" sz="1700" b="1" dirty="0">
                <a:solidFill>
                  <a:schemeClr val="bg1"/>
                </a:solidFill>
                <a:effectLst/>
                <a:latin typeface="Proxima Nova" panose="020B0604020202020204" charset="0"/>
                <a:ea typeface="Calibri" panose="020F0502020204030204" pitchFamily="34" charset="0"/>
                <a:cs typeface="Calibri" panose="020F0502020204030204" pitchFamily="34" charset="0"/>
              </a:rPr>
              <a:t>En realidad, todo se resume así: todo lo que está vivo está interrelacionado</a:t>
            </a:r>
            <a:r>
              <a:rPr lang="en" sz="1700" dirty="0">
                <a:solidFill>
                  <a:schemeClr val="bg1"/>
                </a:solidFill>
                <a:latin typeface="Proxima Nova" panose="020B0604020202020204" charset="0"/>
                <a:ea typeface="Proxima Nova"/>
                <a:cs typeface="Proxima Nova"/>
                <a:sym typeface="Proxima Nova"/>
              </a:rPr>
              <a:t>.”</a:t>
            </a:r>
            <a:endParaRPr sz="1700" dirty="0">
              <a:solidFill>
                <a:schemeClr val="bg1"/>
              </a:solidFill>
              <a:latin typeface="Proxima Nova" panose="020B0604020202020204" charset="0"/>
              <a:ea typeface="Proxima Nova"/>
              <a:cs typeface="Proxima Nova"/>
              <a:sym typeface="Proxima Nova"/>
            </a:endParaRPr>
          </a:p>
        </p:txBody>
      </p:sp>
      <p:sp>
        <p:nvSpPr>
          <p:cNvPr id="158" name="Google Shape;158;p27"/>
          <p:cNvSpPr txBox="1"/>
          <p:nvPr/>
        </p:nvSpPr>
        <p:spPr>
          <a:xfrm>
            <a:off x="5052775" y="2828250"/>
            <a:ext cx="2595600" cy="47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500" dirty="0">
                <a:solidFill>
                  <a:srgbClr val="FFFFFF"/>
                </a:solidFill>
                <a:latin typeface="Proxima Nova"/>
                <a:ea typeface="Proxima Nova"/>
                <a:cs typeface="Proxima Nova"/>
                <a:sym typeface="Proxima Nova"/>
              </a:rPr>
              <a:t>– Martin Luther King Jr.</a:t>
            </a:r>
            <a:endParaRPr sz="1800" dirty="0">
              <a:solidFill>
                <a:srgbClr val="FFFFFF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3" name="Google Shape;173;p2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-29750" y="-955825"/>
            <a:ext cx="9214246" cy="6144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74" name="Google Shape;174;p2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944550" y="910425"/>
            <a:ext cx="527671" cy="5276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75" name="Google Shape;175;p29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573679" y="911921"/>
            <a:ext cx="527670" cy="524649"/>
          </a:xfrm>
          <a:prstGeom prst="rect">
            <a:avLst/>
          </a:prstGeom>
          <a:noFill/>
          <a:ln>
            <a:noFill/>
          </a:ln>
        </p:spPr>
      </p:pic>
      <p:sp>
        <p:nvSpPr>
          <p:cNvPr id="176" name="Google Shape;176;p29"/>
          <p:cNvSpPr txBox="1"/>
          <p:nvPr/>
        </p:nvSpPr>
        <p:spPr>
          <a:xfrm>
            <a:off x="787350" y="2366875"/>
            <a:ext cx="3087000" cy="84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300" b="1">
                <a:latin typeface="Proxima Nova"/>
                <a:ea typeface="Proxima Nova"/>
                <a:cs typeface="Proxima Nova"/>
                <a:sym typeface="Proxima Nova"/>
              </a:rPr>
              <a:t>challenge:</a:t>
            </a:r>
            <a:endParaRPr sz="2300" b="1"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177" name="Google Shape;177;p29"/>
          <p:cNvSpPr txBox="1"/>
          <p:nvPr/>
        </p:nvSpPr>
        <p:spPr>
          <a:xfrm>
            <a:off x="281699" y="2512575"/>
            <a:ext cx="3639300" cy="168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300" dirty="0">
              <a:latin typeface="Proxima Nova"/>
              <a:ea typeface="Proxima Nova"/>
              <a:cs typeface="Proxima Nova"/>
              <a:sym typeface="Proxima Nova"/>
            </a:endParaRPr>
          </a:p>
        </p:txBody>
      </p:sp>
      <p:pic>
        <p:nvPicPr>
          <p:cNvPr id="178" name="Google Shape;178;p29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601350" y="554238"/>
            <a:ext cx="2686052" cy="29185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D956BF08-B0C0-4790-A8C1-AAC67E03C2CE}"/>
              </a:ext>
            </a:extLst>
          </p:cNvPr>
          <p:cNvSpPr txBox="1"/>
          <p:nvPr/>
        </p:nvSpPr>
        <p:spPr>
          <a:xfrm>
            <a:off x="327040" y="2751036"/>
            <a:ext cx="4244960" cy="16466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US" sz="2300" b="1" dirty="0">
                <a:solidFill>
                  <a:schemeClr val="tx1"/>
                </a:solidFill>
                <a:effectLst/>
                <a:latin typeface="Proxima Nova" panose="020B0604020202020204" charset="0"/>
                <a:ea typeface="Calibri" panose="020F0502020204030204" pitchFamily="34" charset="0"/>
                <a:cs typeface="Calibri" panose="020F0502020204030204" pitchFamily="34" charset="0"/>
              </a:rPr>
              <a:t>desafío: </a:t>
            </a:r>
            <a:endParaRPr lang="es-US" sz="2300" b="1" dirty="0">
              <a:solidFill>
                <a:schemeClr val="tx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endParaRPr lang="es-US" dirty="0"/>
          </a:p>
          <a:p>
            <a:r>
              <a:rPr lang="es-US" sz="2500" dirty="0">
                <a:latin typeface="Proxima Nova" panose="020B0604020202020204" charset="0"/>
              </a:rPr>
              <a:t>Cambiar la perspectiva, </a:t>
            </a:r>
          </a:p>
          <a:p>
            <a:r>
              <a:rPr lang="es-US" sz="2500" dirty="0">
                <a:latin typeface="Proxima Nova" panose="020B0604020202020204" charset="0"/>
              </a:rPr>
              <a:t>Cambiar la historia</a:t>
            </a:r>
          </a:p>
          <a:p>
            <a:endParaRPr lang="es-US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" name="Google Shape;60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-163025" y="-66675"/>
            <a:ext cx="9470050" cy="5326900"/>
          </a:xfrm>
          <a:prstGeom prst="rect">
            <a:avLst/>
          </a:prstGeom>
          <a:noFill/>
          <a:ln>
            <a:noFill/>
          </a:ln>
        </p:spPr>
      </p:pic>
      <p:sp>
        <p:nvSpPr>
          <p:cNvPr id="61" name="Google Shape;61;p14"/>
          <p:cNvSpPr txBox="1"/>
          <p:nvPr/>
        </p:nvSpPr>
        <p:spPr>
          <a:xfrm>
            <a:off x="1313550" y="1742769"/>
            <a:ext cx="6516900" cy="1142388"/>
          </a:xfrm>
          <a:prstGeom prst="rect">
            <a:avLst/>
          </a:prstGeom>
          <a:noFill/>
          <a:ln>
            <a:noFill/>
          </a:ln>
          <a:effectLst>
            <a:outerShdw blurRad="128588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US" sz="3600" b="1" dirty="0">
                <a:solidFill>
                  <a:srgbClr val="FFFFFF"/>
                </a:solidFill>
                <a:latin typeface="Proxima Nova"/>
                <a:ea typeface="Proxima Nova"/>
                <a:cs typeface="Proxima Nova"/>
                <a:sym typeface="Proxima Nova"/>
              </a:rPr>
              <a:t>e</a:t>
            </a:r>
            <a:r>
              <a:rPr lang="en" sz="3600" b="1" dirty="0">
                <a:solidFill>
                  <a:srgbClr val="FFFFFF"/>
                </a:solidFill>
                <a:latin typeface="Proxima Nova"/>
                <a:ea typeface="Proxima Nova"/>
                <a:cs typeface="Proxima Nova"/>
                <a:sym typeface="Proxima Nova"/>
              </a:rPr>
              <a:t>arthrise</a:t>
            </a:r>
          </a:p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500" b="1" i="1" dirty="0">
                <a:solidFill>
                  <a:srgbClr val="FFFFFF"/>
                </a:solidFill>
                <a:latin typeface="Proxima Nova"/>
                <a:ea typeface="Proxima Nova"/>
                <a:cs typeface="Proxima Nova"/>
                <a:sym typeface="Proxima Nova"/>
              </a:rPr>
              <a:t>La Tierra Naciente</a:t>
            </a:r>
          </a:p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" sz="3600" b="1" dirty="0">
              <a:solidFill>
                <a:srgbClr val="FFFFFF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3600" b="1" dirty="0">
              <a:solidFill>
                <a:srgbClr val="FFFFFF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62" name="Google Shape;62;p14"/>
          <p:cNvSpPr txBox="1"/>
          <p:nvPr/>
        </p:nvSpPr>
        <p:spPr>
          <a:xfrm>
            <a:off x="3110250" y="394275"/>
            <a:ext cx="2923500" cy="777300"/>
          </a:xfrm>
          <a:prstGeom prst="rect">
            <a:avLst/>
          </a:prstGeom>
          <a:noFill/>
          <a:ln>
            <a:noFill/>
          </a:ln>
          <a:effectLst>
            <a:outerShdw blurRad="85725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US" sz="2500" dirty="0">
                <a:solidFill>
                  <a:srgbClr val="FFFFFF"/>
                </a:solidFill>
                <a:latin typeface="Proxima Nova"/>
                <a:ea typeface="Proxima Nova"/>
                <a:cs typeface="Proxima Nova"/>
                <a:sym typeface="Proxima Nova"/>
              </a:rPr>
              <a:t>capítulo</a:t>
            </a:r>
            <a:r>
              <a:rPr lang="en" sz="2500" dirty="0">
                <a:solidFill>
                  <a:srgbClr val="FFFFFF"/>
                </a:solidFill>
                <a:latin typeface="Proxima Nova"/>
                <a:ea typeface="Proxima Nova"/>
                <a:cs typeface="Proxima Nova"/>
                <a:sym typeface="Proxima Nova"/>
              </a:rPr>
              <a:t>.2</a:t>
            </a:r>
            <a:endParaRPr sz="2500" dirty="0">
              <a:solidFill>
                <a:srgbClr val="FFFFFF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63" name="Google Shape;63;p14"/>
          <p:cNvSpPr txBox="1"/>
          <p:nvPr/>
        </p:nvSpPr>
        <p:spPr>
          <a:xfrm>
            <a:off x="2204700" y="2829537"/>
            <a:ext cx="4734600" cy="76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600" dirty="0">
                <a:solidFill>
                  <a:srgbClr val="666666"/>
                </a:solidFill>
                <a:latin typeface="Proxima Nova"/>
                <a:ea typeface="Proxima Nova"/>
                <a:cs typeface="Proxima Nova"/>
                <a:sym typeface="Proxima Nova"/>
              </a:rPr>
              <a:t>e</a:t>
            </a:r>
            <a:r>
              <a:rPr lang="es-US" sz="2600" dirty="0">
                <a:solidFill>
                  <a:srgbClr val="666666"/>
                </a:solidFill>
                <a:latin typeface="Proxima Nova"/>
                <a:ea typeface="Proxima Nova"/>
                <a:cs typeface="Proxima Nova"/>
                <a:sym typeface="Proxima Nova"/>
              </a:rPr>
              <a:t>l despertar</a:t>
            </a:r>
            <a:endParaRPr sz="2600" dirty="0">
              <a:solidFill>
                <a:srgbClr val="FFFFFF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8" name="Google Shape;68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-163025" y="-66675"/>
            <a:ext cx="9470050" cy="5326900"/>
          </a:xfrm>
          <a:prstGeom prst="rect">
            <a:avLst/>
          </a:prstGeom>
          <a:noFill/>
          <a:ln>
            <a:noFill/>
          </a:ln>
        </p:spPr>
      </p:pic>
      <p:sp>
        <p:nvSpPr>
          <p:cNvPr id="69" name="Google Shape;69;p15"/>
          <p:cNvSpPr txBox="1"/>
          <p:nvPr/>
        </p:nvSpPr>
        <p:spPr>
          <a:xfrm>
            <a:off x="3110250" y="1459025"/>
            <a:ext cx="2923500" cy="777300"/>
          </a:xfrm>
          <a:prstGeom prst="rect">
            <a:avLst/>
          </a:prstGeom>
          <a:noFill/>
          <a:ln>
            <a:noFill/>
          </a:ln>
          <a:effectLst>
            <a:outerShdw blurRad="85725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500" dirty="0">
                <a:solidFill>
                  <a:srgbClr val="FFFFFF"/>
                </a:solidFill>
                <a:latin typeface="Proxima Nova"/>
                <a:ea typeface="Proxima Nova"/>
                <a:cs typeface="Proxima Nova"/>
                <a:sym typeface="Proxima Nova"/>
              </a:rPr>
              <a:t>cap.2</a:t>
            </a:r>
            <a:endParaRPr sz="2500" dirty="0">
              <a:solidFill>
                <a:srgbClr val="FFFFFF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70" name="Google Shape;70;p15"/>
          <p:cNvSpPr txBox="1"/>
          <p:nvPr/>
        </p:nvSpPr>
        <p:spPr>
          <a:xfrm>
            <a:off x="2204700" y="3209025"/>
            <a:ext cx="4734600" cy="76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600" dirty="0" err="1">
                <a:solidFill>
                  <a:srgbClr val="666666"/>
                </a:solidFill>
                <a:latin typeface="Proxima Nova"/>
                <a:ea typeface="Proxima Nova"/>
                <a:cs typeface="Proxima Nova"/>
                <a:sym typeface="Proxima Nova"/>
              </a:rPr>
              <a:t>despertando</a:t>
            </a:r>
            <a:endParaRPr lang="en-US" sz="2600" dirty="0">
              <a:solidFill>
                <a:srgbClr val="666666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2600" dirty="0">
                <a:solidFill>
                  <a:srgbClr val="FFFFFF"/>
                </a:solidFill>
                <a:latin typeface="Proxima Nova"/>
                <a:ea typeface="Proxima Nova"/>
                <a:cs typeface="Proxima Nova"/>
                <a:sym typeface="Proxima Nova"/>
              </a:rPr>
              <a:t>la </a:t>
            </a:r>
            <a:r>
              <a:rPr lang="en-US" sz="2600" dirty="0" err="1">
                <a:solidFill>
                  <a:srgbClr val="FFFFFF"/>
                </a:solidFill>
                <a:latin typeface="Proxima Nova"/>
                <a:ea typeface="Proxima Nova"/>
                <a:cs typeface="Proxima Nova"/>
                <a:sym typeface="Proxima Nova"/>
              </a:rPr>
              <a:t>esperanza</a:t>
            </a:r>
            <a:r>
              <a:rPr lang="en-US" sz="2600" dirty="0">
                <a:solidFill>
                  <a:srgbClr val="FFFFFF"/>
                </a:solidFill>
                <a:latin typeface="Proxima Nova"/>
                <a:ea typeface="Proxima Nova"/>
                <a:cs typeface="Proxima Nova"/>
                <a:sym typeface="Proxima Nova"/>
              </a:rPr>
              <a:t> para </a:t>
            </a:r>
            <a:r>
              <a:rPr lang="en-US" sz="2600" dirty="0" err="1">
                <a:solidFill>
                  <a:srgbClr val="FFFFFF"/>
                </a:solidFill>
                <a:latin typeface="Proxima Nova"/>
                <a:ea typeface="Proxima Nova"/>
                <a:cs typeface="Proxima Nova"/>
                <a:sym typeface="Proxima Nova"/>
              </a:rPr>
              <a:t>el</a:t>
            </a:r>
            <a:r>
              <a:rPr lang="en-US" sz="2600" dirty="0">
                <a:solidFill>
                  <a:srgbClr val="FFFFFF"/>
                </a:solidFill>
                <a:latin typeface="Proxima Nova"/>
                <a:ea typeface="Proxima Nova"/>
                <a:cs typeface="Proxima Nova"/>
                <a:sym typeface="Proxima Nova"/>
              </a:rPr>
              <a:t> </a:t>
            </a:r>
            <a:r>
              <a:rPr lang="en-US" sz="2600" dirty="0" err="1">
                <a:solidFill>
                  <a:srgbClr val="FFFFFF"/>
                </a:solidFill>
                <a:latin typeface="Proxima Nova"/>
                <a:ea typeface="Proxima Nova"/>
                <a:cs typeface="Proxima Nova"/>
                <a:sym typeface="Proxima Nova"/>
              </a:rPr>
              <a:t>futuro</a:t>
            </a:r>
            <a:endParaRPr sz="2600" dirty="0">
              <a:solidFill>
                <a:srgbClr val="FFFFFF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600" dirty="0">
              <a:solidFill>
                <a:srgbClr val="666666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71" name="Google Shape;71;p15"/>
          <p:cNvSpPr txBox="1"/>
          <p:nvPr/>
        </p:nvSpPr>
        <p:spPr>
          <a:xfrm>
            <a:off x="809625" y="1638300"/>
            <a:ext cx="1724100" cy="67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72" name="Google Shape;72;p1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52400" y="1971575"/>
            <a:ext cx="8839201" cy="96042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7" name="Google Shape;77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-399625" y="-283875"/>
            <a:ext cx="9543626" cy="5598822"/>
          </a:xfrm>
          <a:prstGeom prst="rect">
            <a:avLst/>
          </a:prstGeom>
          <a:noFill/>
          <a:ln>
            <a:noFill/>
          </a:ln>
        </p:spPr>
      </p:pic>
      <p:sp>
        <p:nvSpPr>
          <p:cNvPr id="78" name="Google Shape;78;p16"/>
          <p:cNvSpPr txBox="1"/>
          <p:nvPr/>
        </p:nvSpPr>
        <p:spPr>
          <a:xfrm rot="-513">
            <a:off x="-760554" y="2819858"/>
            <a:ext cx="4024500" cy="57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b="1" dirty="0">
                <a:solidFill>
                  <a:srgbClr val="00FF00"/>
                </a:solidFill>
                <a:latin typeface="Calibri"/>
                <a:ea typeface="Calibri"/>
                <a:cs typeface="Calibri"/>
                <a:sym typeface="Calibri"/>
              </a:rPr>
              <a:t>Flores</a:t>
            </a:r>
            <a:r>
              <a:rPr lang="en" sz="2400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de cambio</a:t>
            </a:r>
            <a:endParaRPr sz="2400" dirty="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9" name="Google Shape;79;p16"/>
          <p:cNvSpPr txBox="1"/>
          <p:nvPr/>
        </p:nvSpPr>
        <p:spPr>
          <a:xfrm>
            <a:off x="620950" y="484500"/>
            <a:ext cx="3000000" cy="177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s-US" sz="1600" b="1" dirty="0">
                <a:solidFill>
                  <a:srgbClr val="ED7D3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“El mundo no puede ser descubierto a través de un recorrido de millas…sino que, por un recorrido interior, un recorrido de una pulgada, muy arduo, y humilde, y feliz.”</a:t>
            </a:r>
            <a:endParaRPr lang="es-US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b="1" dirty="0">
              <a:solidFill>
                <a:srgbClr val="5AE075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80" name="Google Shape;80;p16"/>
          <p:cNvSpPr txBox="1"/>
          <p:nvPr/>
        </p:nvSpPr>
        <p:spPr>
          <a:xfrm>
            <a:off x="1382950" y="2343150"/>
            <a:ext cx="3000000" cy="43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b="1">
                <a:solidFill>
                  <a:srgbClr val="FFF2CC"/>
                </a:solidFill>
                <a:latin typeface="Calibri"/>
                <a:ea typeface="Calibri"/>
                <a:cs typeface="Calibri"/>
                <a:sym typeface="Calibri"/>
              </a:rPr>
              <a:t>- Wendell Berry</a:t>
            </a:r>
            <a:endParaRPr>
              <a:solidFill>
                <a:srgbClr val="FFF2CC"/>
              </a:solidFill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5" name="Google Shape;85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-4" y="-1524350"/>
            <a:ext cx="9144006" cy="6718555"/>
          </a:xfrm>
          <a:prstGeom prst="rect">
            <a:avLst/>
          </a:prstGeom>
          <a:noFill/>
          <a:ln>
            <a:noFill/>
          </a:ln>
        </p:spPr>
      </p:pic>
      <p:sp>
        <p:nvSpPr>
          <p:cNvPr id="86" name="Google Shape;86;p17"/>
          <p:cNvSpPr txBox="1"/>
          <p:nvPr/>
        </p:nvSpPr>
        <p:spPr>
          <a:xfrm rot="-513">
            <a:off x="-760554" y="2819858"/>
            <a:ext cx="4024500" cy="579600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b="1" dirty="0">
                <a:solidFill>
                  <a:srgbClr val="00FF00"/>
                </a:solidFill>
                <a:latin typeface="Calibri"/>
                <a:ea typeface="Calibri"/>
                <a:cs typeface="Calibri"/>
                <a:sym typeface="Calibri"/>
              </a:rPr>
              <a:t>Olas</a:t>
            </a:r>
            <a:r>
              <a:rPr lang="en" sz="2400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de cambio</a:t>
            </a:r>
            <a:endParaRPr sz="2400" dirty="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1" name="Google Shape;91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-2948025"/>
            <a:ext cx="9144000" cy="9144000"/>
          </a:xfrm>
          <a:prstGeom prst="rect">
            <a:avLst/>
          </a:prstGeom>
          <a:noFill/>
          <a:ln>
            <a:noFill/>
          </a:ln>
        </p:spPr>
      </p:pic>
      <p:sp>
        <p:nvSpPr>
          <p:cNvPr id="92" name="Google Shape;92;p18"/>
          <p:cNvSpPr txBox="1"/>
          <p:nvPr/>
        </p:nvSpPr>
        <p:spPr>
          <a:xfrm>
            <a:off x="2483223" y="2571750"/>
            <a:ext cx="6236224" cy="165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s-US" dirty="0">
                <a:solidFill>
                  <a:schemeClr val="bg1"/>
                </a:solidFill>
                <a:effectLst/>
                <a:latin typeface="Proxima Nova" panose="020B0604020202020204" charset="0"/>
                <a:ea typeface="Calibri" panose="020F0502020204030204" pitchFamily="34" charset="0"/>
                <a:cs typeface="Calibri" panose="020F0502020204030204" pitchFamily="34" charset="0"/>
              </a:rPr>
              <a:t>¿Cuáles son las </a:t>
            </a:r>
            <a:r>
              <a:rPr lang="es-US" b="1" dirty="0">
                <a:solidFill>
                  <a:schemeClr val="bg1"/>
                </a:solidFill>
                <a:effectLst/>
                <a:latin typeface="Proxima Nova" panose="020B0604020202020204" charset="0"/>
                <a:ea typeface="Calibri" panose="020F0502020204030204" pitchFamily="34" charset="0"/>
                <a:cs typeface="Calibri" panose="020F0502020204030204" pitchFamily="34" charset="0"/>
              </a:rPr>
              <a:t>primeras 3 palabras </a:t>
            </a:r>
            <a:r>
              <a:rPr lang="es-US" dirty="0">
                <a:solidFill>
                  <a:schemeClr val="bg1"/>
                </a:solidFill>
                <a:effectLst/>
                <a:latin typeface="Proxima Nova" panose="020B0604020202020204" charset="0"/>
                <a:ea typeface="Calibri" panose="020F0502020204030204" pitchFamily="34" charset="0"/>
                <a:cs typeface="Calibri" panose="020F0502020204030204" pitchFamily="34" charset="0"/>
              </a:rPr>
              <a:t>que se te ocurren al ver esta imagen? </a:t>
            </a:r>
            <a:endParaRPr lang="es-US" dirty="0">
              <a:solidFill>
                <a:schemeClr val="bg1"/>
              </a:solidFill>
              <a:effectLst/>
              <a:latin typeface="Proxima Nova" panose="020B060402020202020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s-US" sz="1000" dirty="0">
                <a:solidFill>
                  <a:schemeClr val="bg1"/>
                </a:solidFill>
                <a:effectLst/>
                <a:latin typeface="Proxima Nova" panose="020B0604020202020204" charset="0"/>
                <a:ea typeface="Calibri" panose="020F0502020204030204" pitchFamily="34" charset="0"/>
                <a:cs typeface="Calibri" panose="020F0502020204030204" pitchFamily="34" charset="0"/>
              </a:rPr>
              <a:t>(Trata de no editarte, dale espacio a lo que se te venga a la mente primero, y sé curioso) </a:t>
            </a:r>
            <a:endParaRPr lang="es-US" sz="1000" dirty="0">
              <a:solidFill>
                <a:schemeClr val="bg1"/>
              </a:solidFill>
              <a:effectLst/>
              <a:latin typeface="Proxima Nova" panose="020B060402020202020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lvl="0" indent="4572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300" dirty="0">
              <a:solidFill>
                <a:srgbClr val="FFFFFF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marL="0" lvl="0" indent="4572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300" dirty="0">
              <a:solidFill>
                <a:srgbClr val="FFFFFF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7" name="Google Shape;97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-2948025"/>
            <a:ext cx="9144000" cy="9144000"/>
          </a:xfrm>
          <a:prstGeom prst="rect">
            <a:avLst/>
          </a:prstGeom>
          <a:noFill/>
          <a:ln>
            <a:noFill/>
          </a:ln>
        </p:spPr>
      </p:pic>
      <p:sp>
        <p:nvSpPr>
          <p:cNvPr id="98" name="Google Shape;98;p19"/>
          <p:cNvSpPr txBox="1"/>
          <p:nvPr/>
        </p:nvSpPr>
        <p:spPr>
          <a:xfrm>
            <a:off x="3303494" y="2571750"/>
            <a:ext cx="5505600" cy="165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US" dirty="0">
                <a:solidFill>
                  <a:schemeClr val="bg1"/>
                </a:solidFill>
                <a:effectLst/>
                <a:latin typeface="Proxima Nova" panose="020B0604020202020204" charset="0"/>
                <a:ea typeface="Calibri" panose="020F0502020204030204" pitchFamily="34" charset="0"/>
                <a:cs typeface="Calibri" panose="020F0502020204030204" pitchFamily="34" charset="0"/>
              </a:rPr>
              <a:t>¿Alguien sabe la historia detrás de esta imagen?</a:t>
            </a: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s-US" sz="1200" dirty="0">
                <a:solidFill>
                  <a:schemeClr val="bg1"/>
                </a:solidFill>
                <a:effectLst/>
                <a:latin typeface="Proxima Nova" panose="020B0604020202020204" charset="0"/>
                <a:ea typeface="Calibri" panose="020F0502020204030204" pitchFamily="34" charset="0"/>
                <a:cs typeface="Calibri" panose="020F0502020204030204" pitchFamily="34" charset="0"/>
              </a:rPr>
              <a:t>	¿Cuál podría ser la historia? </a:t>
            </a:r>
            <a:endParaRPr lang="es-US" sz="1200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99" name="Google Shape;99;p19"/>
          <p:cNvSpPr txBox="1"/>
          <p:nvPr/>
        </p:nvSpPr>
        <p:spPr>
          <a:xfrm>
            <a:off x="3259775" y="3397500"/>
            <a:ext cx="6152164" cy="6454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s-US" sz="1200" dirty="0">
                <a:solidFill>
                  <a:schemeClr val="bg1"/>
                </a:solidFill>
                <a:effectLst/>
                <a:latin typeface="Proxima Nova" panose="020B0604020202020204" charset="0"/>
                <a:ea typeface="Calibri" panose="020F0502020204030204" pitchFamily="34" charset="0"/>
                <a:cs typeface="Calibri" panose="020F0502020204030204" pitchFamily="34" charset="0"/>
              </a:rPr>
              <a:t>(¿Y de quién es la imaginación que nos trajo aquí, a este lugar estratégico?)</a:t>
            </a:r>
            <a:endParaRPr lang="es-US" sz="1200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4" name="Google Shape;104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-2948025"/>
            <a:ext cx="9144000" cy="9144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5" name="Google Shape;105;p20">
            <a:hlinkClick r:id="rId4"/>
          </p:cNvPr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398300" y="2943150"/>
            <a:ext cx="966126" cy="966126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</p:pic>
      <p:sp>
        <p:nvSpPr>
          <p:cNvPr id="106" name="Google Shape;106;p20"/>
          <p:cNvSpPr txBox="1"/>
          <p:nvPr/>
        </p:nvSpPr>
        <p:spPr>
          <a:xfrm>
            <a:off x="3245089" y="2419350"/>
            <a:ext cx="3270011" cy="52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s-US" sz="1800" b="1" dirty="0">
                <a:solidFill>
                  <a:srgbClr val="00B0F0"/>
                </a:solidFill>
                <a:effectLst/>
                <a:latin typeface="Proxima Nova" panose="020B0604020202020204" charset="0"/>
                <a:ea typeface="Calibri" panose="020F0502020204030204" pitchFamily="34" charset="0"/>
                <a:cs typeface="Calibri" panose="020F0502020204030204" pitchFamily="34" charset="0"/>
              </a:rPr>
              <a:t>una invitación a la apertura</a:t>
            </a:r>
            <a:endParaRPr lang="es-US" sz="1800" dirty="0">
              <a:solidFill>
                <a:srgbClr val="00B0F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1" name="Google Shape;111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-2948025"/>
            <a:ext cx="9144000" cy="9144000"/>
          </a:xfrm>
          <a:prstGeom prst="rect">
            <a:avLst/>
          </a:prstGeom>
          <a:noFill/>
          <a:ln>
            <a:noFill/>
          </a:ln>
        </p:spPr>
      </p:pic>
      <p:sp>
        <p:nvSpPr>
          <p:cNvPr id="112" name="Google Shape;112;p21"/>
          <p:cNvSpPr txBox="1"/>
          <p:nvPr/>
        </p:nvSpPr>
        <p:spPr>
          <a:xfrm>
            <a:off x="4015925" y="2571750"/>
            <a:ext cx="4569000" cy="165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s-US" sz="1300" b="1" dirty="0">
                <a:solidFill>
                  <a:schemeClr val="bg1"/>
                </a:solidFill>
                <a:effectLst/>
                <a:latin typeface="Proxima Nova" panose="020B0604020202020204" charset="0"/>
                <a:ea typeface="Calibri" panose="020F0502020204030204" pitchFamily="34" charset="0"/>
                <a:cs typeface="Calibri" panose="020F0502020204030204" pitchFamily="34" charset="0"/>
              </a:rPr>
              <a:t>¿Cómo podríamos entender y actuar de maneras diferentes en el mundo ahora mismo? </a:t>
            </a:r>
            <a:endParaRPr lang="es-US" sz="1300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endParaRPr lang="es-US" sz="1300" dirty="0">
              <a:solidFill>
                <a:schemeClr val="bg1"/>
              </a:solidFill>
              <a:effectLst/>
              <a:latin typeface="Proxima Nova" panose="020B060402020202020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s-US" sz="1300" dirty="0">
                <a:solidFill>
                  <a:schemeClr val="bg1"/>
                </a:solidFill>
                <a:effectLst/>
                <a:latin typeface="Proxima Nova" panose="020B0604020202020204" charset="0"/>
                <a:ea typeface="Calibri" panose="020F0502020204030204" pitchFamily="34" charset="0"/>
                <a:cs typeface="Calibri" panose="020F0502020204030204" pitchFamily="34" charset="0"/>
              </a:rPr>
              <a:t>¿Se relacionan las personas a la Tierra como un ecosistema? </a:t>
            </a:r>
            <a:endParaRPr lang="es-US" sz="1300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s-US" sz="1300" dirty="0">
                <a:solidFill>
                  <a:schemeClr val="bg1"/>
                </a:solidFill>
                <a:effectLst/>
                <a:latin typeface="Proxima Nova" panose="020B0604020202020204" charset="0"/>
                <a:ea typeface="Calibri" panose="020F0502020204030204" pitchFamily="34" charset="0"/>
                <a:cs typeface="Calibri" panose="020F0502020204030204" pitchFamily="34" charset="0"/>
              </a:rPr>
              <a:t>(¿Nos ayuda la tecnología a ver y a sentir esta unidad?)</a:t>
            </a:r>
            <a:endParaRPr lang="es-US" sz="1300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13" name="Google Shape;113;p21"/>
          <p:cNvSpPr txBox="1"/>
          <p:nvPr/>
        </p:nvSpPr>
        <p:spPr>
          <a:xfrm>
            <a:off x="1972235" y="1006075"/>
            <a:ext cx="2388790" cy="40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300" dirty="0" err="1">
                <a:solidFill>
                  <a:schemeClr val="bg1"/>
                </a:solidFill>
                <a:effectLst/>
                <a:latin typeface="Proxima Nova" panose="020B0604020202020204" charset="0"/>
                <a:ea typeface="Calibri" panose="020F0502020204030204" pitchFamily="34" charset="0"/>
                <a:cs typeface="Calibri" panose="020F0502020204030204" pitchFamily="34" charset="0"/>
              </a:rPr>
              <a:t>más</a:t>
            </a:r>
            <a:r>
              <a:rPr lang="en-US" sz="1300" dirty="0">
                <a:solidFill>
                  <a:schemeClr val="bg1"/>
                </a:solidFill>
                <a:effectLst/>
                <a:latin typeface="Proxima Nova" panose="020B0604020202020204" charset="0"/>
                <a:ea typeface="Calibri" panose="020F0502020204030204" pitchFamily="34" charset="0"/>
                <a:cs typeface="Calibri" panose="020F0502020204030204" pitchFamily="34" charset="0"/>
              </a:rPr>
              <a:t> de 50 </a:t>
            </a:r>
            <a:r>
              <a:rPr lang="en-US" sz="1300" dirty="0" err="1">
                <a:solidFill>
                  <a:schemeClr val="bg1"/>
                </a:solidFill>
                <a:effectLst/>
                <a:latin typeface="Proxima Nova" panose="020B0604020202020204" charset="0"/>
                <a:ea typeface="Calibri" panose="020F0502020204030204" pitchFamily="34" charset="0"/>
                <a:cs typeface="Calibri" panose="020F0502020204030204" pitchFamily="34" charset="0"/>
              </a:rPr>
              <a:t>años</a:t>
            </a:r>
            <a:r>
              <a:rPr lang="en-US" sz="1300" dirty="0">
                <a:solidFill>
                  <a:schemeClr val="bg1"/>
                </a:solidFill>
                <a:effectLst/>
                <a:latin typeface="Proxima Nova" panose="020B060402020202020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300" dirty="0" err="1">
                <a:solidFill>
                  <a:schemeClr val="bg1"/>
                </a:solidFill>
                <a:effectLst/>
                <a:latin typeface="Proxima Nova" panose="020B0604020202020204" charset="0"/>
                <a:ea typeface="Calibri" panose="020F0502020204030204" pitchFamily="34" charset="0"/>
                <a:cs typeface="Calibri" panose="020F0502020204030204" pitchFamily="34" charset="0"/>
              </a:rPr>
              <a:t>despues</a:t>
            </a:r>
            <a:r>
              <a:rPr lang="en-US" sz="1300" dirty="0">
                <a:solidFill>
                  <a:schemeClr val="bg1"/>
                </a:solidFill>
                <a:effectLst/>
                <a:latin typeface="Proxima Nova" panose="020B0604020202020204" charset="0"/>
                <a:ea typeface="Calibri" panose="020F0502020204030204" pitchFamily="34" charset="0"/>
                <a:cs typeface="Calibri" panose="020F0502020204030204" pitchFamily="34" charset="0"/>
              </a:rPr>
              <a:t>…</a:t>
            </a:r>
            <a:endParaRPr lang="es-US" sz="1300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177</TotalTime>
  <Words>785</Words>
  <Application>Microsoft Office PowerPoint</Application>
  <PresentationFormat>On-screen Show (16:9)</PresentationFormat>
  <Paragraphs>61</Paragraphs>
  <Slides>16</Slides>
  <Notes>15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0" baseType="lpstr">
      <vt:lpstr>Arial</vt:lpstr>
      <vt:lpstr>Calibri</vt:lpstr>
      <vt:lpstr>Proxima Nova</vt:lpstr>
      <vt:lpstr>Simple Light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Maria Cordero</dc:creator>
  <cp:lastModifiedBy>Maria Cordero</cp:lastModifiedBy>
  <cp:revision>18</cp:revision>
  <dcterms:modified xsi:type="dcterms:W3CDTF">2022-01-06T07:46:29Z</dcterms:modified>
</cp:coreProperties>
</file>