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8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5"/>
    <p:restoredTop sz="59598" autoAdjust="0"/>
  </p:normalViewPr>
  <p:slideViewPr>
    <p:cSldViewPr snapToGrid="0">
      <p:cViewPr varScale="1">
        <p:scale>
          <a:sx n="68" d="100"/>
          <a:sy n="68" d="100"/>
        </p:scale>
        <p:origin x="180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CJF9Hnha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26937f1c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26937f1c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1a2897fc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1a2897fc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1a2897ff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1a2897ff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3811805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3811805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1a2897fff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1a2897fff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26937f1c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26937f1c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1a2897fcd_0_4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b1a2897fcd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1a2897fcd_0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b1a2897fc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26937f1c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26937f1c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En tu opinión, ¿cuál es “el desafío mas grande de nuestras vidas”? ¿Cómo explica </a:t>
            </a:r>
            <a:r>
              <a:rPr lang="es-US" dirty="0" err="1"/>
              <a:t>Xiye</a:t>
            </a:r>
            <a:r>
              <a:rPr lang="es-US" dirty="0"/>
              <a:t> el desafío desde su punto de vista? ¿Cómo entendemos el significado de “optimismo terco”? ¿Qué hacemos cuando nos enfrentamos a un desafío? ¿Quiénes son las personas trabajando en conjunto para sobrepasar, o trascender, estos desafíos?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1a2897fcd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1a2897fcd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En tu opinión, ¿cuál es “el desafío mas grande de nuestras vidas”? ¿Cómo explica </a:t>
            </a:r>
            <a:r>
              <a:rPr lang="es-US" dirty="0" err="1"/>
              <a:t>Xiye</a:t>
            </a:r>
            <a:r>
              <a:rPr lang="es-US" dirty="0"/>
              <a:t> el desafío desde su punto de vista? ¿Cómo entendemos el significado de “optimismo terco”? ¿Qué hacemos cuando nos enfrentamos a un desafío? ¿Quiénes son las personas trabajando en conjunto para sobrepasar, o trascender, estos desafíos?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26937f1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26937f1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Editar y adaptar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4119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1a2897fff_0_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Enlace para el video: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https://youtu.be/pACJF9Hnhas</a:t>
            </a:r>
            <a:r>
              <a:rPr lang="en" dirty="0"/>
              <a:t> (Para ver el video)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** Nota: otros videos mostrados aqui no estan enlazados en esta diapositiva – aparecen a traves del curriculo con sus enlaces en diferentes lecciones.  </a:t>
            </a:r>
            <a:endParaRPr dirty="0"/>
          </a:p>
        </p:txBody>
      </p:sp>
      <p:sp>
        <p:nvSpPr>
          <p:cNvPr id="194" name="Google Shape;194;gb1a2897ff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4500562" y="4762500"/>
            <a:ext cx="145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_1">
  <p:cSld name="TITLE_AND_BODY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4500562" y="4762500"/>
            <a:ext cx="145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452437" y="4439643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452438" y="2698824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4502905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>
            <a:spLocks noGrp="1"/>
          </p:cNvSpPr>
          <p:nvPr>
            <p:ph type="pic" idx="2"/>
          </p:nvPr>
        </p:nvSpPr>
        <p:spPr>
          <a:xfrm>
            <a:off x="-161925" y="-1514475"/>
            <a:ext cx="11049000" cy="6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200" cy="2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>
            <a:spLocks noGrp="1"/>
          </p:cNvSpPr>
          <p:nvPr>
            <p:ph type="pic" idx="2"/>
          </p:nvPr>
        </p:nvSpPr>
        <p:spPr>
          <a:xfrm>
            <a:off x="4519614" y="476250"/>
            <a:ext cx="41958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452438" y="842236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452438" y="842236"/>
            <a:ext cx="3667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>
            <a:spLocks noGrp="1"/>
          </p:cNvSpPr>
          <p:nvPr>
            <p:ph type="pic" idx="3"/>
          </p:nvPr>
        </p:nvSpPr>
        <p:spPr>
          <a:xfrm>
            <a:off x="2392575" y="473943"/>
            <a:ext cx="8448600" cy="4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452438" y="842236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452438" y="842236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/>
            </a:lvl3pPr>
            <a:lvl4pPr marL="182880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/>
            </a:lvl4pPr>
            <a:lvl5pPr marL="228600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452438" y="3098317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2"/>
          </p:nvPr>
        </p:nvSpPr>
        <p:spPr>
          <a:xfrm>
            <a:off x="452438" y="350722"/>
            <a:ext cx="8239200" cy="27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Helvetica Neue"/>
              <a:buNone/>
              <a:defRPr sz="9400" b="1"/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Helvetica Neue"/>
              <a:buNone/>
              <a:defRPr sz="9400" b="1"/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Helvetica Neue"/>
              <a:buNone/>
              <a:defRPr sz="9400" b="1"/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Helvetica Neue"/>
              <a:buNone/>
              <a:defRPr sz="9400" b="1"/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Helvetica Neue"/>
              <a:buNone/>
              <a:defRPr sz="94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930309" y="4003295"/>
            <a:ext cx="75561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2"/>
          </p:nvPr>
        </p:nvSpPr>
        <p:spPr>
          <a:xfrm>
            <a:off x="657721" y="1852448"/>
            <a:ext cx="78285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>
            <a:spLocks noGrp="1"/>
          </p:cNvSpPr>
          <p:nvPr>
            <p:ph type="pic" idx="2"/>
          </p:nvPr>
        </p:nvSpPr>
        <p:spPr>
          <a:xfrm>
            <a:off x="5786438" y="2657029"/>
            <a:ext cx="3048000" cy="2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>
            <a:spLocks noGrp="1"/>
          </p:cNvSpPr>
          <p:nvPr>
            <p:ph type="pic" idx="3"/>
          </p:nvPr>
        </p:nvSpPr>
        <p:spPr>
          <a:xfrm>
            <a:off x="-1100137" y="476250"/>
            <a:ext cx="85122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>
            <a:spLocks noGrp="1"/>
          </p:cNvSpPr>
          <p:nvPr>
            <p:ph type="pic" idx="4"/>
          </p:nvPr>
        </p:nvSpPr>
        <p:spPr>
          <a:xfrm>
            <a:off x="5786438" y="476250"/>
            <a:ext cx="3048000" cy="2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>
            <a:spLocks noGrp="1"/>
          </p:cNvSpPr>
          <p:nvPr>
            <p:ph type="pic" idx="2"/>
          </p:nvPr>
        </p:nvSpPr>
        <p:spPr>
          <a:xfrm>
            <a:off x="-566737" y="-1395412"/>
            <a:ext cx="10691700" cy="7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_1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4500562" y="4762500"/>
            <a:ext cx="145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"/>
              <a:buFont typeface="Arial"/>
              <a:buNone/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17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52438" y="35718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GBeU6UZyPj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GBeU6UZyPjY&amp;feature=youtu.be&amp;ab_channel=Mission2020" TargetMode="External"/><Relationship Id="rId4" Type="http://schemas.openxmlformats.org/officeDocument/2006/relationships/hyperlink" Target="https://youtu.be/GBeU6UZyPj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.pbslearningmedia.org/resource/floating-gardens-bangladesh-video/adaptation-video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youtu.be/pACJF9Hnhas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2091539"/>
            <a:ext cx="8839201" cy="96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4325" y="-589850"/>
            <a:ext cx="9601199" cy="720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503" y="3188835"/>
            <a:ext cx="623894" cy="623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9" name="Google Shape;21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0356" y="3190604"/>
            <a:ext cx="623894" cy="6203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0" name="Google Shape;220;p45"/>
          <p:cNvSpPr txBox="1"/>
          <p:nvPr/>
        </p:nvSpPr>
        <p:spPr>
          <a:xfrm>
            <a:off x="609840" y="1502825"/>
            <a:ext cx="36393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 imaginación es el primer paso</a:t>
            </a:r>
            <a:endParaRPr lang="es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Ejercicio Tabla de Visión</a:t>
            </a:r>
            <a:endParaRPr lang="es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1" name="Google Shape;22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075" y="4129100"/>
            <a:ext cx="2686052" cy="2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5"/>
          <p:cNvSpPr txBox="1"/>
          <p:nvPr/>
        </p:nvSpPr>
        <p:spPr>
          <a:xfrm>
            <a:off x="274319" y="1070925"/>
            <a:ext cx="5087389" cy="5749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FFFFFF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Preparación</a:t>
            </a:r>
            <a:r>
              <a:rPr lang="en-US" sz="2400" b="1" dirty="0">
                <a:solidFill>
                  <a:srgbClr val="FFFFFF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400" b="1" dirty="0">
                <a:solidFill>
                  <a:srgbClr val="FFFFFF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Desafío</a:t>
            </a:r>
            <a:r>
              <a:rPr lang="en-US" sz="2400" b="1" dirty="0">
                <a:solidFill>
                  <a:srgbClr val="FFFFFF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s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"/>
          <p:cNvSpPr txBox="1"/>
          <p:nvPr/>
        </p:nvSpPr>
        <p:spPr>
          <a:xfrm>
            <a:off x="1325300" y="2283500"/>
            <a:ext cx="5258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Diapositivas Adicionales</a:t>
            </a:r>
            <a:endParaRPr sz="3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5732" y="-185650"/>
            <a:ext cx="9474808" cy="532915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7"/>
          <p:cNvSpPr txBox="1"/>
          <p:nvPr/>
        </p:nvSpPr>
        <p:spPr>
          <a:xfrm>
            <a:off x="813100" y="603175"/>
            <a:ext cx="4136100" cy="2121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i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Cuando escucho al cielo…</a:t>
            </a:r>
            <a:endParaRPr sz="23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silencio</a:t>
            </a: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moción</a:t>
            </a:r>
            <a:endParaRPr sz="18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historias</a:t>
            </a: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vivir</a:t>
            </a: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(color)</a:t>
            </a: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62" y="1"/>
            <a:ext cx="9146736" cy="609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8"/>
          <p:cNvSpPr txBox="1"/>
          <p:nvPr/>
        </p:nvSpPr>
        <p:spPr>
          <a:xfrm>
            <a:off x="510800" y="297925"/>
            <a:ext cx="65457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900" b="1" dirty="0">
                <a:solidFill>
                  <a:schemeClr val="accent6">
                    <a:lumMod val="50000"/>
                  </a:schemeClr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Los que viven dentro de la belleza y los misterios </a:t>
            </a:r>
            <a:endParaRPr lang="es-US" sz="1900" dirty="0">
              <a:solidFill>
                <a:schemeClr val="accent6">
                  <a:lumMod val="50000"/>
                </a:schemeClr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900" b="1" dirty="0">
                <a:solidFill>
                  <a:schemeClr val="accent6">
                    <a:lumMod val="50000"/>
                  </a:schemeClr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 la Tierra nunca estarán solos ni cansados de la vida. </a:t>
            </a:r>
            <a:endParaRPr lang="es-US" sz="1900" dirty="0">
              <a:solidFill>
                <a:schemeClr val="accent6">
                  <a:lumMod val="50000"/>
                </a:schemeClr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Google Shape;240;p48"/>
          <p:cNvSpPr txBox="1"/>
          <p:nvPr/>
        </p:nvSpPr>
        <p:spPr>
          <a:xfrm>
            <a:off x="4644525" y="1040475"/>
            <a:ext cx="1865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74E13"/>
                </a:solidFill>
                <a:latin typeface="Proxima Nova"/>
                <a:ea typeface="Proxima Nova"/>
                <a:cs typeface="Proxima Nova"/>
                <a:sym typeface="Proxima Nova"/>
              </a:rPr>
              <a:t>– Rachel Carson</a:t>
            </a:r>
            <a:endParaRPr sz="7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/>
          <p:nvPr/>
        </p:nvSpPr>
        <p:spPr>
          <a:xfrm>
            <a:off x="1313550" y="2675625"/>
            <a:ext cx="6516900" cy="1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Sabidur</a:t>
            </a:r>
            <a:r>
              <a:rPr lang="es-US" sz="32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" sz="3200" b="1" dirty="0">
                <a:solidFill>
                  <a:schemeClr val="bg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a</a:t>
            </a:r>
            <a:r>
              <a:rPr lang="en" sz="3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3600" dirty="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y </a:t>
            </a:r>
            <a:r>
              <a:rPr lang="en" sz="3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Curiosidad</a:t>
            </a:r>
            <a:endParaRPr sz="36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38"/>
          <p:cNvSpPr txBox="1"/>
          <p:nvPr/>
        </p:nvSpPr>
        <p:spPr>
          <a:xfrm>
            <a:off x="3110250" y="1459025"/>
            <a:ext cx="29235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ap</a:t>
            </a:r>
            <a:r>
              <a:rPr lang="es-US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í</a:t>
            </a:r>
            <a:r>
              <a:rPr lang="en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tulo 1</a:t>
            </a:r>
            <a:endParaRPr sz="25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38"/>
          <p:cNvSpPr txBox="1"/>
          <p:nvPr/>
        </p:nvSpPr>
        <p:spPr>
          <a:xfrm>
            <a:off x="2047688" y="3209025"/>
            <a:ext cx="5048623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un </a:t>
            </a:r>
            <a:r>
              <a:rPr lang="en-US" sz="2600" b="1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fundamento</a:t>
            </a:r>
            <a:r>
              <a:rPr lang="en-US" sz="26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US" sz="26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para</a:t>
            </a:r>
            <a:r>
              <a:rPr lang="en-US" sz="26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la </a:t>
            </a:r>
            <a:r>
              <a:rPr lang="en-US" sz="2600" b="1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justicia</a:t>
            </a:r>
            <a:endParaRPr sz="2600" b="1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9" descr="IMG_3173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64" y="1077615"/>
            <a:ext cx="8779671" cy="2988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FDD0C5-ACA9-4222-A837-B938EF18807A}"/>
              </a:ext>
            </a:extLst>
          </p:cNvPr>
          <p:cNvSpPr txBox="1"/>
          <p:nvPr/>
        </p:nvSpPr>
        <p:spPr>
          <a:xfrm>
            <a:off x="420786" y="1310910"/>
            <a:ext cx="5866726" cy="2587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“Es hora de entregarle las riendas a la juventud y de incitarlos a ser los diseñadores de su futuro. Los jóvenes poseen el optimismo, la energía y la perspectiva fresca que necesitamos para enfrentar nuestros retos frente a frente. Debemos honrar sus esfuerzos y apoyarlos como </a:t>
            </a:r>
            <a:r>
              <a:rPr lang="es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lí</a:t>
            </a:r>
            <a:r>
              <a:rPr lang="es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deres.”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-   Robert Redford 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0" descr="pexels-trace-hudson-2801818.jpg"/>
          <p:cNvPicPr preferRelativeResize="0"/>
          <p:nvPr/>
        </p:nvPicPr>
        <p:blipFill rotWithShape="1">
          <a:blip r:embed="rId3">
            <a:alphaModFix amt="29000"/>
          </a:blip>
          <a:srcRect/>
          <a:stretch/>
        </p:blipFill>
        <p:spPr>
          <a:xfrm>
            <a:off x="-77967" y="-1564570"/>
            <a:ext cx="9299937" cy="1162492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 txBox="1"/>
          <p:nvPr/>
        </p:nvSpPr>
        <p:spPr>
          <a:xfrm>
            <a:off x="573578" y="1144125"/>
            <a:ext cx="7491097" cy="259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 PROYECTO DE HISTORIAS DEL REDFORD CENTER </a:t>
            </a:r>
            <a:r>
              <a:rPr lang="es-US" sz="18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invita a los jóvenes a embarcar un viaje de aprendizaje que </a:t>
            </a:r>
            <a:r>
              <a:rPr lang="es-US" sz="18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los pone en la silla del director </a:t>
            </a:r>
            <a:r>
              <a:rPr lang="es-US" sz="18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para descubrir y articular su propia sabiduría como autores de la narrativa colectiva de la humanidad y a activar el poder de la narración para causar un impacto en la </a:t>
            </a:r>
            <a:r>
              <a:rPr lang="es-US" sz="18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justicia y regeneración ambiental.</a:t>
            </a:r>
            <a:endParaRPr lang="es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Este proyecto busca ampliar las nuevas visiones y voces para un mundo justo, inclusivo, con esperanzas y saludable, hoy y en el futuro, incluyendo la creación de filmes de 90 segundos para ser presentados en el Dia de la Tierra en abril. </a:t>
            </a:r>
            <a:endParaRPr lang="es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endParaRPr lang="en-US" sz="1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6" name="Google Shape;166;p40" descr="JKq2DhfxemDI7_Ym-IFDfrcffU743-1qC5kxxRqec3IgR1BA8CFZlXbN2ZZr1fTP9Bbxi3zQ8eUoJqahBtbxkg9CsrjY6ZYvHlkEoHtgG-poYYLLofIxGFwRoGu3ovBF90mBwnkKAk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2335" y="4251234"/>
            <a:ext cx="574335" cy="574335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pic>
        <p:nvPicPr>
          <p:cNvPr id="167" name="Google Shape;167;p40" descr="-cvelSof3gL1yQ35mzz_xJ-iao3x_IAb77_y7LUcb6i3cZx7rKqxF5du8-DixkZ2Zo0Wc5aROgUwHHqMkkf7x2HlFlt_N6LoylUMy46Nz8viiwszcJeX3JZ8g2Z0ASsJpZwGCRVvpAQ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3584" y="4252866"/>
            <a:ext cx="574335" cy="571072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pic>
        <p:nvPicPr>
          <p:cNvPr id="168" name="Google Shape;168;p40" descr="JtDsg4uTe3kJm8SuE_Z826E0ellBJ9gx9FWrc0gPDeE4y9ko6UrfuYetlf6z9CxOZLTHQIUEIaGOHxTdgqMvw_TlWyK3mrWfnOlWkOpC5xBJXn90XItaNC9PlmGBCOZPgvXMt6o_3CM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7592" y="3959374"/>
            <a:ext cx="2084064" cy="226642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grpSp>
        <p:nvGrpSpPr>
          <p:cNvPr id="169" name="Google Shape;169;p40"/>
          <p:cNvGrpSpPr/>
          <p:nvPr/>
        </p:nvGrpSpPr>
        <p:grpSpPr>
          <a:xfrm>
            <a:off x="4334135" y="4300538"/>
            <a:ext cx="475763" cy="475763"/>
            <a:chOff x="0" y="0"/>
            <a:chExt cx="1268700" cy="1268700"/>
          </a:xfrm>
        </p:grpSpPr>
        <p:sp>
          <p:nvSpPr>
            <p:cNvPr id="170" name="Google Shape;170;p40"/>
            <p:cNvSpPr/>
            <p:nvPr/>
          </p:nvSpPr>
          <p:spPr>
            <a:xfrm>
              <a:off x="0" y="0"/>
              <a:ext cx="1268700" cy="1268700"/>
            </a:xfrm>
            <a:prstGeom prst="ellipse">
              <a:avLst/>
            </a:prstGeom>
            <a:noFill/>
            <a:ln w="63500" cap="flat" cmpd="sng">
              <a:solidFill>
                <a:srgbClr val="FFFFFF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1" name="Google Shape;171;p40"/>
            <p:cNvSpPr/>
            <p:nvPr/>
          </p:nvSpPr>
          <p:spPr>
            <a:xfrm>
              <a:off x="190460" y="190460"/>
              <a:ext cx="887700" cy="887700"/>
            </a:xfrm>
            <a:prstGeom prst="ellipse">
              <a:avLst/>
            </a:prstGeom>
            <a:solidFill>
              <a:srgbClr val="B21600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5852" y="-1731850"/>
            <a:ext cx="6966748" cy="1043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2"/>
          <p:cNvSpPr txBox="1"/>
          <p:nvPr/>
        </p:nvSpPr>
        <p:spPr>
          <a:xfrm>
            <a:off x="5972700" y="694953"/>
            <a:ext cx="3095100" cy="187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“Debemos enfrentar el desafío más grande de nuestras vidas con optimismo terco.</a:t>
            </a:r>
            <a:r>
              <a:rPr lang="es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sz="18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FF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FF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42"/>
          <p:cNvSpPr txBox="1"/>
          <p:nvPr/>
        </p:nvSpPr>
        <p:spPr>
          <a:xfrm>
            <a:off x="6256127" y="375112"/>
            <a:ext cx="3000000" cy="51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FF00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Xiye Bastida nos recuerda que: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5852" y="-1731850"/>
            <a:ext cx="6966748" cy="1043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1"/>
          <p:cNvSpPr txBox="1"/>
          <p:nvPr/>
        </p:nvSpPr>
        <p:spPr>
          <a:xfrm>
            <a:off x="6067800" y="2571750"/>
            <a:ext cx="3000000" cy="51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FF00"/>
                </a:solidFill>
              </a:rPr>
              <a:t>Imagine the Future</a:t>
            </a:r>
            <a:endParaRPr i="1" dirty="0">
              <a:solidFill>
                <a:srgbClr val="00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FF00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Xiye Bastida</a:t>
            </a:r>
            <a:endParaRPr dirty="0">
              <a:solidFill>
                <a:srgbClr val="00FF00"/>
              </a:solidFill>
            </a:endParaRPr>
          </a:p>
        </p:txBody>
      </p:sp>
      <p:pic>
        <p:nvPicPr>
          <p:cNvPr id="178" name="Google Shape;178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5775" y="3542875"/>
            <a:ext cx="772026" cy="772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3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 rot="-5400000">
            <a:off x="745852" y="-1731850"/>
            <a:ext cx="6966748" cy="1043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3"/>
          <p:cNvSpPr txBox="1"/>
          <p:nvPr/>
        </p:nvSpPr>
        <p:spPr>
          <a:xfrm>
            <a:off x="957750" y="1523704"/>
            <a:ext cx="7228500" cy="209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cuenta </a:t>
            </a:r>
            <a:r>
              <a:rPr lang="es-US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Xiye</a:t>
            </a: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historia que desea contar en este video?</a:t>
            </a:r>
            <a:endParaRPr lang="es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¿Qué elementos incluyó que sobresalieron para ti?  </a:t>
            </a:r>
            <a:endParaRPr lang="es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(¿Imágenes, sus voces, música/sonido, imágenes en movimiento?)</a:t>
            </a:r>
            <a:endParaRPr lang="es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¿Notas alguna </a:t>
            </a:r>
            <a:r>
              <a:rPr lang="es-US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imágen</a:t>
            </a: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se parezca a cosas que notas en tu propia comunidad? </a:t>
            </a:r>
            <a:endParaRPr lang="es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¿Puedes notar cuando el enfoque está en las ideas grandes y cuándo está en los detalles pequeños? </a:t>
            </a:r>
            <a:endParaRPr lang="es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A6E90-01D3-3241-B637-864F77718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Adaptation: Floating Gardens of Bangladesh</a:t>
            </a:r>
            <a:endParaRPr lang="en-US" dirty="0"/>
          </a:p>
          <a:p>
            <a:pPr marL="114300" indent="0">
              <a:buNone/>
            </a:pPr>
            <a:r>
              <a:rPr lang="en-US" sz="1800" i="1" dirty="0"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205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4" descr="Image"/>
          <p:cNvPicPr preferRelativeResize="0"/>
          <p:nvPr/>
        </p:nvPicPr>
        <p:blipFill rotWithShape="1">
          <a:blip r:embed="rId3">
            <a:alphaModFix/>
          </a:blip>
          <a:srcRect l="1484" t="1484" r="1475" b="1475"/>
          <a:stretch/>
        </p:blipFill>
        <p:spPr>
          <a:xfrm>
            <a:off x="6112275" y="236631"/>
            <a:ext cx="3041290" cy="195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1355" y="236651"/>
            <a:ext cx="3041290" cy="195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578" y="236651"/>
            <a:ext cx="3041290" cy="19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4"/>
          <p:cNvSpPr txBox="1"/>
          <p:nvPr/>
        </p:nvSpPr>
        <p:spPr>
          <a:xfrm>
            <a:off x="1863567" y="1378647"/>
            <a:ext cx="1016400" cy="2001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None/>
            </a:pPr>
            <a:r>
              <a:rPr lang="en" sz="1100" b="1" i="1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Nature Film</a:t>
            </a:r>
            <a:endParaRPr sz="500"/>
          </a:p>
        </p:txBody>
      </p:sp>
      <p:pic>
        <p:nvPicPr>
          <p:cNvPr id="200" name="Google Shape;200;p44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1355" y="2212305"/>
            <a:ext cx="3041290" cy="19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4"/>
          <p:cNvSpPr txBox="1"/>
          <p:nvPr/>
        </p:nvSpPr>
        <p:spPr>
          <a:xfrm>
            <a:off x="4092027" y="3413539"/>
            <a:ext cx="1738500" cy="1953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rPr lang="en" sz="1100" b="1" i="1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Standing Above the Clouds</a:t>
            </a:r>
            <a:endParaRPr sz="500"/>
          </a:p>
        </p:txBody>
      </p:sp>
      <p:pic>
        <p:nvPicPr>
          <p:cNvPr id="202" name="Google Shape;202;p44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12281" y="2212305"/>
            <a:ext cx="3041290" cy="19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4"/>
          <p:cNvSpPr txBox="1"/>
          <p:nvPr/>
        </p:nvSpPr>
        <p:spPr>
          <a:xfrm>
            <a:off x="6369901" y="3464119"/>
            <a:ext cx="2526000" cy="1953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rPr lang="en" sz="1100" b="1" i="1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Happening: A Clean Energy Revolution</a:t>
            </a:r>
            <a:endParaRPr sz="500"/>
          </a:p>
        </p:txBody>
      </p:sp>
      <p:pic>
        <p:nvPicPr>
          <p:cNvPr id="204" name="Google Shape;204;p44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9578" y="2212265"/>
            <a:ext cx="3041290" cy="19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4"/>
          <p:cNvSpPr txBox="1"/>
          <p:nvPr/>
        </p:nvSpPr>
        <p:spPr>
          <a:xfrm>
            <a:off x="1908500" y="3413556"/>
            <a:ext cx="853500" cy="2967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rPr lang="en" sz="1100" b="1" i="1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Youth V. Gov</a:t>
            </a:r>
            <a:endParaRPr sz="500"/>
          </a:p>
        </p:txBody>
      </p:sp>
      <p:sp>
        <p:nvSpPr>
          <p:cNvPr id="206" name="Google Shape;206;p44"/>
          <p:cNvSpPr txBox="1"/>
          <p:nvPr/>
        </p:nvSpPr>
        <p:spPr>
          <a:xfrm>
            <a:off x="4533428" y="1381029"/>
            <a:ext cx="1332300" cy="1953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rPr lang="en" sz="1100" b="1" i="1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Inventing Tomorrow</a:t>
            </a:r>
            <a:endParaRPr sz="500"/>
          </a:p>
        </p:txBody>
      </p:sp>
      <p:sp>
        <p:nvSpPr>
          <p:cNvPr id="207" name="Google Shape;207;p44"/>
          <p:cNvSpPr txBox="1"/>
          <p:nvPr/>
        </p:nvSpPr>
        <p:spPr>
          <a:xfrm>
            <a:off x="7194846" y="1381029"/>
            <a:ext cx="1538400" cy="1953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rPr lang="en" sz="1100" b="1" i="1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Food for the Rest of Us</a:t>
            </a:r>
            <a:endParaRPr sz="500"/>
          </a:p>
        </p:txBody>
      </p:sp>
      <p:pic>
        <p:nvPicPr>
          <p:cNvPr id="208" name="Google Shape;208;p44" descr="Image"/>
          <p:cNvPicPr preferRelativeResize="0"/>
          <p:nvPr/>
        </p:nvPicPr>
        <p:blipFill rotWithShape="1">
          <a:blip r:embed="rId9">
            <a:alphaModFix amt="24230"/>
          </a:blip>
          <a:srcRect t="12663"/>
          <a:stretch/>
        </p:blipFill>
        <p:spPr>
          <a:xfrm>
            <a:off x="-9577" y="4187880"/>
            <a:ext cx="3041290" cy="170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4" descr="Image"/>
          <p:cNvPicPr preferRelativeResize="0"/>
          <p:nvPr/>
        </p:nvPicPr>
        <p:blipFill rotWithShape="1">
          <a:blip r:embed="rId10">
            <a:alphaModFix amt="24230"/>
          </a:blip>
          <a:srcRect/>
          <a:stretch/>
        </p:blipFill>
        <p:spPr>
          <a:xfrm>
            <a:off x="6112275" y="4187880"/>
            <a:ext cx="3041290" cy="195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4" descr="Image"/>
          <p:cNvPicPr preferRelativeResize="0"/>
          <p:nvPr/>
        </p:nvPicPr>
        <p:blipFill rotWithShape="1">
          <a:blip r:embed="rId11">
            <a:alphaModFix amt="24230"/>
          </a:blip>
          <a:srcRect t="239"/>
          <a:stretch/>
        </p:blipFill>
        <p:spPr>
          <a:xfrm>
            <a:off x="3051355" y="4187880"/>
            <a:ext cx="3041290" cy="195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 descr="JtDsg4uTe3kJm8SuE_Z826E0ellBJ9gx9FWrc0gPDeE4y9ko6UrfuYetlf6z9CxOZLTHQIUEIaGOHxTdgqMvw_TlWyK3mrWfnOlWkOpC5xBJXn90XItaNC9PlmGBCOZPgvXMt6o_3CM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67349" y="4359196"/>
            <a:ext cx="4071828" cy="44281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pic>
        <p:nvPicPr>
          <p:cNvPr id="212" name="Google Shape;212;p4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95900" y="4230050"/>
            <a:ext cx="772026" cy="772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539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Gill Sans</vt:lpstr>
      <vt:lpstr>Helvetica Neue</vt:lpstr>
      <vt:lpstr>Proxima Nova</vt:lpstr>
      <vt:lpstr>Arial</vt:lpstr>
      <vt:lpstr>Calibri</vt:lpstr>
      <vt:lpstr>Simple Light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 Cordero</cp:lastModifiedBy>
  <cp:revision>14</cp:revision>
  <dcterms:modified xsi:type="dcterms:W3CDTF">2022-01-06T07:43:24Z</dcterms:modified>
</cp:coreProperties>
</file>