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65" r:id="rId4"/>
    <p:sldId id="266" r:id="rId5"/>
    <p:sldId id="267" r:id="rId6"/>
    <p:sldId id="268" r:id="rId7"/>
    <p:sldId id="269" r:id="rId8"/>
    <p:sldId id="270" r:id="rId9"/>
    <p:sldId id="271" r:id="rId10"/>
    <p:sldId id="272" r:id="rId11"/>
    <p:sldId id="273" r:id="rId12"/>
    <p:sldId id="264" r:id="rId13"/>
    <p:sldId id="274" r:id="rId14"/>
    <p:sldId id="275" r:id="rId15"/>
    <p:sldId id="276"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Proxima Nova" panose="02000506030000020004"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4"/>
    <p:restoredTop sz="94621"/>
  </p:normalViewPr>
  <p:slideViewPr>
    <p:cSldViewPr snapToGrid="0">
      <p:cViewPr varScale="1">
        <p:scale>
          <a:sx n="119" d="100"/>
          <a:sy n="119" d="100"/>
        </p:scale>
        <p:origin x="192" y="5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dfordcenter.org/powerthevote/film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imeo.com/28864010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meo.com/14694740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space.com/coronavirus-shrinks-thirty-meter-telescope-protest-in-hawaii.html" TargetMode="External"/><Relationship Id="rId3" Type="http://schemas.openxmlformats.org/officeDocument/2006/relationships/hyperlink" Target="https://www.nytimes.com/2019/07/22/us/hawaii-telescope-protest.html" TargetMode="External"/><Relationship Id="rId7" Type="http://schemas.openxmlformats.org/officeDocument/2006/relationships/hyperlink" Target="https://www.smithsonianmag.com/smithsonian-institution/heart-hawaiian-people-arguments-arguments-against-telescope-mauna-kea-180955057/"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facinghistory.org/educator-resources/current-events/indigenous-rights-controversy-over-hawaiis-maunakea-telescope" TargetMode="External"/><Relationship Id="rId5" Type="http://schemas.openxmlformats.org/officeDocument/2006/relationships/hyperlink" Target="https://www.npr.org/2019/08/06/748559640/amid-protests-in-hawaii-against-giant-telescope-astronomers-look-to-plan-b" TargetMode="External"/><Relationship Id="rId4" Type="http://schemas.openxmlformats.org/officeDocument/2006/relationships/hyperlink" Target="https://www.nytimes.com/2016/10/04/science/hawaii-thirty-meter-telescope-mauna-kea.html?action=click&amp;module=RelatedLinks&amp;pgtype=Article"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meo.com/36339731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dfordcenter.org/powerthevote/film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44d9947b0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44d9947b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b32bd1d416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b32bd1d416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https://redfordcenter.org/powerthevote/films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a37df696b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aa37df69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aa3c7e121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aa3c7e121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Make a how-to video, sharing the steps to something you’ve learned how to do that benefits your family and might help someone else. </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For example, you could walk people through how to cook something, how to use leftover food, how to plant a garden or a planter box, how to compost, how to make a reusable version of something, how to build something you’ve built before that’s been useful to you; how to write a story; how to create a game; how to connect with community in creative ways; how to; how to research local issues; how to write a letter to your local government; how to interview an elder…We’d love to see your videos!  Feel free to send anything you’d like to stories@redfordcenter.org.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944d9947b0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944d9947b0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aa37df696b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aa37df696b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2857"/>
              </a:lnSpc>
              <a:spcBef>
                <a:spcPts val="0"/>
              </a:spcBef>
              <a:spcAft>
                <a:spcPts val="0"/>
              </a:spcAft>
              <a:buNone/>
            </a:pPr>
            <a:r>
              <a:rPr lang="en">
                <a:solidFill>
                  <a:srgbClr val="1A2E3B"/>
                </a:solidFill>
              </a:rPr>
              <a:t>Uniontown:</a:t>
            </a:r>
            <a:r>
              <a:rPr lang="en" u="sng">
                <a:solidFill>
                  <a:schemeClr val="hlink"/>
                </a:solidFill>
                <a:hlinkClick r:id="rId3"/>
              </a:rPr>
              <a:t> https://vimeo.com/288640106</a:t>
            </a:r>
            <a:endParaRPr>
              <a:solidFill>
                <a:srgbClr val="1A2E3B"/>
              </a:solidFill>
            </a:endParaRPr>
          </a:p>
          <a:p>
            <a:pPr marL="0" lvl="0" indent="0" algn="l" rtl="0">
              <a:lnSpc>
                <a:spcPct val="100000"/>
              </a:lnSpc>
              <a:spcBef>
                <a:spcPts val="1500"/>
              </a:spcBef>
              <a:spcAft>
                <a:spcPts val="0"/>
              </a:spcAft>
              <a:buClr>
                <a:schemeClr val="dk1"/>
              </a:buClr>
              <a:buSzPts val="1100"/>
              <a:buFont typeface="Arial"/>
              <a:buNone/>
            </a:pPr>
            <a:r>
              <a:rPr lang="en">
                <a:solidFill>
                  <a:srgbClr val="1A2E3B"/>
                </a:solidFill>
              </a:rPr>
              <a:t>In the midst of a high-stakes local election, a group of grassroots activists in rural Alabama band together to take on industrial polluters and complacent politicians. Winner of Best Short Film at EarthX Film Festival and The Reel South Award at Indie Grits Film Festival. Official Selection at Big Sky Documenatry Film Festival and American Documentary Film Festival.</a:t>
            </a:r>
            <a:endParaRPr>
              <a:solidFill>
                <a:srgbClr val="1A2E3B"/>
              </a:solidFill>
            </a:endParaRPr>
          </a:p>
          <a:p>
            <a:pPr marL="0" lvl="0" indent="0" algn="l" rtl="0">
              <a:spcBef>
                <a:spcPts val="15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a37df696b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aa37df696b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https://vimeo.com/146947405</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add0ebe2b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add0ebe2b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5d392fa16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a5d392fa1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a85b58474e_0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a85b58474e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a85b58474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a85b58474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FF"/>
                </a:highlight>
                <a:latin typeface="Calibri"/>
                <a:ea typeface="Calibri"/>
                <a:cs typeface="Calibri"/>
                <a:sym typeface="Calibri"/>
              </a:rPr>
              <a:t>Ask your students to research:</a:t>
            </a:r>
            <a:endParaRPr>
              <a:solidFill>
                <a:schemeClr val="dk1"/>
              </a:solidFill>
              <a:highlight>
                <a:srgbClr val="FFFFFF"/>
              </a:highlight>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Why do scientists want to build a telescope on Mauna Kea?</a:t>
            </a:r>
            <a:endParaRPr>
              <a:solidFill>
                <a:schemeClr val="dk1"/>
              </a:solidFill>
              <a:highlight>
                <a:srgbClr val="FFFFFF"/>
              </a:highlight>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What is special about this particular telescope?  How could it expand scientific discovery?</a:t>
            </a:r>
            <a:endParaRPr>
              <a:solidFill>
                <a:schemeClr val="dk1"/>
              </a:solidFill>
              <a:highlight>
                <a:srgbClr val="FFFFFF"/>
              </a:highlight>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Why do native Hawaiians object to the building of a telescope on Mauna Kea?</a:t>
            </a:r>
            <a:endParaRPr>
              <a:solidFill>
                <a:schemeClr val="dk1"/>
              </a:solidFill>
              <a:highlight>
                <a:srgbClr val="FFFFFF"/>
              </a:highlight>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There are numerous telescopes on Mauna Kea – why are native Hawaiians protesting a new one?</a:t>
            </a:r>
            <a:endParaRPr>
              <a:solidFill>
                <a:schemeClr val="dk1"/>
              </a:solidFill>
              <a:highlight>
                <a:srgbClr val="FFFFFF"/>
              </a:highlight>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How have native Hawaiians gone about expressing their point of view?</a:t>
            </a:r>
            <a:endParaRPr>
              <a:solidFill>
                <a:schemeClr val="dk1"/>
              </a:solidFill>
              <a:highlight>
                <a:srgbClr val="FFFFFF"/>
              </a:highlight>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Who is listening, reporting on this story?</a:t>
            </a:r>
            <a:endParaRPr>
              <a:solidFill>
                <a:schemeClr val="dk1"/>
              </a:solidFill>
              <a:highlight>
                <a:srgbClr val="FFFFFF"/>
              </a:highlight>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Whose voices are being considered, or not included?</a:t>
            </a:r>
            <a:endParaRPr>
              <a:solidFill>
                <a:schemeClr val="dk1"/>
              </a:solidFill>
              <a:highlight>
                <a:srgbClr val="FFFFFF"/>
              </a:highlight>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What do those protesting hope to accomplish?</a:t>
            </a:r>
            <a:endParaRPr>
              <a:solidFill>
                <a:schemeClr val="dk1"/>
              </a:solidFill>
              <a:highlight>
                <a:srgbClr val="FFFFFF"/>
              </a:highlight>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What has happened since July 2019?  How has the pandemic impacted protests?</a:t>
            </a:r>
            <a:endParaRPr>
              <a:solidFill>
                <a:schemeClr val="dk1"/>
              </a:solidFill>
              <a:highlight>
                <a:srgbClr val="FFFFFF"/>
              </a:highlight>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Are there similar stories/events that have arisen in other locations?   </a:t>
            </a:r>
            <a:endParaRPr>
              <a:solidFill>
                <a:schemeClr val="dk1"/>
              </a:solidFill>
              <a:highlight>
                <a:srgbClr val="FFFFFF"/>
              </a:highlight>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What connections can be made to this dispute?</a:t>
            </a:r>
            <a:endParaRPr>
              <a:solidFill>
                <a:schemeClr val="dk1"/>
              </a:solidFill>
              <a:highlight>
                <a:srgbClr val="FFFFFF"/>
              </a:highlight>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Can you imagine a peaceful resolution and solution to this dispute?</a:t>
            </a:r>
            <a:endParaRPr>
              <a:solidFill>
                <a:schemeClr val="dk1"/>
              </a:solidFill>
              <a:highlight>
                <a:srgbClr val="FFFFFF"/>
              </a:highlight>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What would need to be understood/change/happen for a resolution?  </a:t>
            </a:r>
            <a:endParaRPr>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Some resources you might use:</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i="1">
                <a:solidFill>
                  <a:schemeClr val="dk1"/>
                </a:solidFill>
                <a:latin typeface="Calibri"/>
                <a:ea typeface="Calibri"/>
                <a:cs typeface="Calibri"/>
                <a:sym typeface="Calibri"/>
              </a:rPr>
              <a:t>New York Times</a:t>
            </a:r>
            <a:r>
              <a:rPr lang="en">
                <a:solidFill>
                  <a:schemeClr val="dk1"/>
                </a:solidFill>
                <a:latin typeface="Calibri"/>
                <a:ea typeface="Calibri"/>
                <a:cs typeface="Calibri"/>
                <a:sym typeface="Calibri"/>
              </a:rPr>
              <a:t>: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Why Are Native Hawaiians Protesting Against a Telescope?</a:t>
            </a:r>
            <a:endParaRPr>
              <a:solidFill>
                <a:srgbClr val="1155CC"/>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i="1">
                <a:solidFill>
                  <a:schemeClr val="dk1"/>
                </a:solidFill>
                <a:latin typeface="Calibri"/>
                <a:ea typeface="Calibri"/>
                <a:cs typeface="Calibri"/>
                <a:sym typeface="Calibri"/>
              </a:rPr>
              <a:t>New York Times</a:t>
            </a:r>
            <a:r>
              <a:rPr lang="en">
                <a:solidFill>
                  <a:schemeClr val="dk1"/>
                </a:solidFill>
                <a:latin typeface="Calibri"/>
                <a:ea typeface="Calibri"/>
                <a:cs typeface="Calibri"/>
                <a:sym typeface="Calibri"/>
              </a:rPr>
              <a:t>: </a:t>
            </a:r>
            <a:r>
              <a:rPr lang="en"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Under Hawaii’s Starriest Skies, a Fight Over Sacred Ground</a:t>
            </a:r>
            <a:endParaRPr>
              <a:solidFill>
                <a:srgbClr val="1155CC"/>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NPR: </a:t>
            </a:r>
            <a:r>
              <a:rPr lang="en" u="sng">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Amid Protests In Hawaii Against Giant Telescope, Astronomers Look To 'Plan B'</a:t>
            </a:r>
            <a:endParaRPr>
              <a:solidFill>
                <a:srgbClr val="1155CC"/>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Facing History:</a:t>
            </a:r>
            <a:r>
              <a:rPr lang="en" u="sng">
                <a:solidFill>
                  <a:srgbClr val="0097A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 </a:t>
            </a:r>
            <a:r>
              <a:rPr lang="en" u="sng">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Indigenous Rights and Controversy Over Hawaii’s Mauna Kea Telescope</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i="1">
                <a:solidFill>
                  <a:schemeClr val="dk1"/>
                </a:solidFill>
                <a:latin typeface="Calibri"/>
                <a:ea typeface="Calibri"/>
                <a:cs typeface="Calibri"/>
                <a:sym typeface="Calibri"/>
              </a:rPr>
              <a:t>Smithsonian Magazine</a:t>
            </a:r>
            <a:r>
              <a:rPr lang="en">
                <a:solidFill>
                  <a:schemeClr val="dk1"/>
                </a:solidFill>
                <a:latin typeface="Calibri"/>
                <a:ea typeface="Calibri"/>
                <a:cs typeface="Calibri"/>
                <a:sym typeface="Calibri"/>
              </a:rPr>
              <a:t>: </a:t>
            </a:r>
            <a:r>
              <a:rPr lang="en" u="sng">
                <a:solidFill>
                  <a:srgbClr val="1155CC"/>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The Heart of the Hawaiian Peoples’ Arguments Against the Telescope on Mauna Kea</a:t>
            </a:r>
            <a:endParaRPr>
              <a:solidFill>
                <a:srgbClr val="1155CC"/>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Space.com</a:t>
            </a:r>
            <a:r>
              <a:rPr lang="en">
                <a:solidFill>
                  <a:srgbClr val="1155CC"/>
                </a:solidFill>
                <a:latin typeface="Calibri"/>
                <a:ea typeface="Calibri"/>
                <a:cs typeface="Calibri"/>
                <a:sym typeface="Calibri"/>
              </a:rPr>
              <a:t>: </a:t>
            </a:r>
            <a:r>
              <a:rPr lang="en" u="sng">
                <a:solidFill>
                  <a:srgbClr val="1155CC"/>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At Thirty Meter Telescope protest, native Hawaiian elders leave mountain over coronavirus threat</a:t>
            </a:r>
            <a:endParaRPr>
              <a:solidFill>
                <a:srgbClr val="1155CC"/>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a85b58474e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a85b58474e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Standing Above the Clouds (15mins)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u="sng">
                <a:solidFill>
                  <a:schemeClr val="hlink"/>
                </a:solidFill>
                <a:latin typeface="Calibri"/>
                <a:ea typeface="Calibri"/>
                <a:cs typeface="Calibri"/>
                <a:sym typeface="Calibri"/>
                <a:hlinkClick r:id="rId3"/>
              </a:rPr>
              <a:t>https://vimeo.com/363397315</a:t>
            </a:r>
            <a:endParaRPr sz="1200" u="sng">
              <a:solidFill>
                <a:schemeClr val="hlink"/>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PW: maunakea</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add0ebe2b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dd0ebe2b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b32bd1d41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b32bd1d41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https://redfordcenter.org/powerthevote/films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b32bd1d41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b32bd1d41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redfordcenter.org/films/take-action-and-vote" TargetMode="External"/><Relationship Id="rId18" Type="http://schemas.openxmlformats.org/officeDocument/2006/relationships/hyperlink" Target="https://redfordcenter.org/films/closing-the-gap" TargetMode="External"/><Relationship Id="rId3" Type="http://schemas.openxmlformats.org/officeDocument/2006/relationships/hyperlink" Target="https://redfordcenter.org/films/together-we-can-make-it-happen" TargetMode="External"/><Relationship Id="rId21" Type="http://schemas.openxmlformats.org/officeDocument/2006/relationships/image" Target="../media/image21.png"/><Relationship Id="rId7" Type="http://schemas.openxmlformats.org/officeDocument/2006/relationships/hyperlink" Target="https://redfordcenter.org/films/pho-the-people" TargetMode="External"/><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notesSlide" Target="../notesSlides/notesSlide10.xml"/><Relationship Id="rId16" Type="http://schemas.openxmlformats.org/officeDocument/2006/relationships/hyperlink" Target="https://redfordcenter.org/films/ablaze" TargetMode="External"/><Relationship Id="rId20" Type="http://schemas.openxmlformats.org/officeDocument/2006/relationships/hyperlink" Target="https://redfordcenter.org/films/our-vote-is-our-spear" TargetMode="Externa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hyperlink" Target="https://redfordcenter.org/films/just-a-scroll" TargetMode="External"/><Relationship Id="rId5" Type="http://schemas.openxmlformats.org/officeDocument/2006/relationships/hyperlink" Target="https://redfordcenter.org/films/madre-tierra" TargetMode="External"/><Relationship Id="rId15" Type="http://schemas.openxmlformats.org/officeDocument/2006/relationships/image" Target="../media/image18.png"/><Relationship Id="rId23" Type="http://schemas.openxmlformats.org/officeDocument/2006/relationships/image" Target="../media/image9.png"/><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hyperlink" Target="https://redfordcenter.org/films/powerthevote-with-detroit-hives" TargetMode="External"/><Relationship Id="rId14" Type="http://schemas.openxmlformats.org/officeDocument/2006/relationships/image" Target="../media/image17.png"/><Relationship Id="rId22" Type="http://schemas.openxmlformats.org/officeDocument/2006/relationships/hyperlink" Target="https://redfordcenter.org/powerthevote/film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288640106"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146947405"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vimeo.com/363397315"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www.youtube.com/watch?v=hLTwtdReMfY&amp;ab_channel=LibertySquareRis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drive.google.com/file/d/1RdkTeJbTh_SQJpXtvkk3mNsHDPLEPsgc/view"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 y="1971575"/>
            <a:ext cx="8839201" cy="960421"/>
          </a:xfrm>
          <a:prstGeom prst="rect">
            <a:avLst/>
          </a:prstGeom>
          <a:noFill/>
          <a:ln>
            <a:noFill/>
          </a:ln>
        </p:spPr>
      </p:pic>
      <p:pic>
        <p:nvPicPr>
          <p:cNvPr id="55" name="Google Shape;55;p13"/>
          <p:cNvPicPr preferRelativeResize="0"/>
          <p:nvPr/>
        </p:nvPicPr>
        <p:blipFill>
          <a:blip r:embed="rId3">
            <a:alphaModFix/>
          </a:blip>
          <a:stretch>
            <a:fillRect/>
          </a:stretch>
        </p:blipFill>
        <p:spPr>
          <a:xfrm>
            <a:off x="152400" y="1971575"/>
            <a:ext cx="8839201" cy="9604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4"/>
        <p:cNvGrpSpPr/>
        <p:nvPr/>
      </p:nvGrpSpPr>
      <p:grpSpPr>
        <a:xfrm>
          <a:off x="0" y="0"/>
          <a:ext cx="0" cy="0"/>
          <a:chOff x="0" y="0"/>
          <a:chExt cx="0" cy="0"/>
        </a:xfrm>
      </p:grpSpPr>
      <p:pic>
        <p:nvPicPr>
          <p:cNvPr id="85" name="Google Shape;85;p18">
            <a:hlinkClick r:id="rId3"/>
          </p:cNvPr>
          <p:cNvPicPr preferRelativeResize="0"/>
          <p:nvPr/>
        </p:nvPicPr>
        <p:blipFill>
          <a:blip r:embed="rId4">
            <a:alphaModFix/>
          </a:blip>
          <a:stretch>
            <a:fillRect/>
          </a:stretch>
        </p:blipFill>
        <p:spPr>
          <a:xfrm>
            <a:off x="76200" y="457200"/>
            <a:ext cx="1734550" cy="1703981"/>
          </a:xfrm>
          <a:prstGeom prst="rect">
            <a:avLst/>
          </a:prstGeom>
          <a:noFill/>
          <a:ln>
            <a:noFill/>
          </a:ln>
        </p:spPr>
      </p:pic>
      <p:pic>
        <p:nvPicPr>
          <p:cNvPr id="86" name="Google Shape;86;p18">
            <a:hlinkClick r:id="rId5"/>
          </p:cNvPr>
          <p:cNvPicPr preferRelativeResize="0"/>
          <p:nvPr/>
        </p:nvPicPr>
        <p:blipFill>
          <a:blip r:embed="rId6">
            <a:alphaModFix/>
          </a:blip>
          <a:stretch>
            <a:fillRect/>
          </a:stretch>
        </p:blipFill>
        <p:spPr>
          <a:xfrm>
            <a:off x="1923350" y="457200"/>
            <a:ext cx="1665777" cy="1703975"/>
          </a:xfrm>
          <a:prstGeom prst="rect">
            <a:avLst/>
          </a:prstGeom>
          <a:noFill/>
          <a:ln>
            <a:noFill/>
          </a:ln>
        </p:spPr>
      </p:pic>
      <p:pic>
        <p:nvPicPr>
          <p:cNvPr id="87" name="Google Shape;87;p18">
            <a:hlinkClick r:id="rId7"/>
          </p:cNvPr>
          <p:cNvPicPr preferRelativeResize="0"/>
          <p:nvPr/>
        </p:nvPicPr>
        <p:blipFill>
          <a:blip r:embed="rId8">
            <a:alphaModFix/>
          </a:blip>
          <a:stretch>
            <a:fillRect/>
          </a:stretch>
        </p:blipFill>
        <p:spPr>
          <a:xfrm>
            <a:off x="3744825" y="2448451"/>
            <a:ext cx="1665775" cy="1597636"/>
          </a:xfrm>
          <a:prstGeom prst="rect">
            <a:avLst/>
          </a:prstGeom>
          <a:noFill/>
          <a:ln>
            <a:noFill/>
          </a:ln>
        </p:spPr>
      </p:pic>
      <p:pic>
        <p:nvPicPr>
          <p:cNvPr id="88" name="Google Shape;88;p18">
            <a:hlinkClick r:id="rId9"/>
          </p:cNvPr>
          <p:cNvPicPr preferRelativeResize="0"/>
          <p:nvPr/>
        </p:nvPicPr>
        <p:blipFill>
          <a:blip r:embed="rId10">
            <a:alphaModFix/>
          </a:blip>
          <a:stretch>
            <a:fillRect/>
          </a:stretch>
        </p:blipFill>
        <p:spPr>
          <a:xfrm>
            <a:off x="3696600" y="457750"/>
            <a:ext cx="1665775" cy="1702951"/>
          </a:xfrm>
          <a:prstGeom prst="rect">
            <a:avLst/>
          </a:prstGeom>
          <a:noFill/>
          <a:ln>
            <a:noFill/>
          </a:ln>
        </p:spPr>
      </p:pic>
      <p:pic>
        <p:nvPicPr>
          <p:cNvPr id="89" name="Google Shape;89;p18">
            <a:hlinkClick r:id="rId11"/>
          </p:cNvPr>
          <p:cNvPicPr preferRelativeResize="0"/>
          <p:nvPr/>
        </p:nvPicPr>
        <p:blipFill>
          <a:blip r:embed="rId12">
            <a:alphaModFix/>
          </a:blip>
          <a:stretch>
            <a:fillRect/>
          </a:stretch>
        </p:blipFill>
        <p:spPr>
          <a:xfrm>
            <a:off x="7415751" y="457750"/>
            <a:ext cx="1614105" cy="1702950"/>
          </a:xfrm>
          <a:prstGeom prst="rect">
            <a:avLst/>
          </a:prstGeom>
          <a:noFill/>
          <a:ln>
            <a:noFill/>
          </a:ln>
        </p:spPr>
      </p:pic>
      <p:pic>
        <p:nvPicPr>
          <p:cNvPr id="90" name="Google Shape;90;p18">
            <a:hlinkClick r:id="rId13"/>
          </p:cNvPr>
          <p:cNvPicPr preferRelativeResize="0"/>
          <p:nvPr/>
        </p:nvPicPr>
        <p:blipFill>
          <a:blip r:embed="rId14">
            <a:alphaModFix/>
          </a:blip>
          <a:stretch>
            <a:fillRect/>
          </a:stretch>
        </p:blipFill>
        <p:spPr>
          <a:xfrm>
            <a:off x="5450363" y="457750"/>
            <a:ext cx="1877407" cy="1702950"/>
          </a:xfrm>
          <a:prstGeom prst="rect">
            <a:avLst/>
          </a:prstGeom>
          <a:noFill/>
          <a:ln>
            <a:noFill/>
          </a:ln>
        </p:spPr>
      </p:pic>
      <p:pic>
        <p:nvPicPr>
          <p:cNvPr id="91" name="Google Shape;91;p18"/>
          <p:cNvPicPr preferRelativeResize="0"/>
          <p:nvPr/>
        </p:nvPicPr>
        <p:blipFill>
          <a:blip r:embed="rId15">
            <a:alphaModFix/>
          </a:blip>
          <a:stretch>
            <a:fillRect/>
          </a:stretch>
        </p:blipFill>
        <p:spPr>
          <a:xfrm>
            <a:off x="7364075" y="2465125"/>
            <a:ext cx="1665775" cy="1581750"/>
          </a:xfrm>
          <a:prstGeom prst="rect">
            <a:avLst/>
          </a:prstGeom>
          <a:noFill/>
          <a:ln>
            <a:noFill/>
          </a:ln>
        </p:spPr>
      </p:pic>
      <p:pic>
        <p:nvPicPr>
          <p:cNvPr id="92" name="Google Shape;92;p18">
            <a:hlinkClick r:id="rId16"/>
          </p:cNvPr>
          <p:cNvPicPr preferRelativeResize="0"/>
          <p:nvPr/>
        </p:nvPicPr>
        <p:blipFill>
          <a:blip r:embed="rId17">
            <a:alphaModFix/>
          </a:blip>
          <a:stretch>
            <a:fillRect/>
          </a:stretch>
        </p:blipFill>
        <p:spPr>
          <a:xfrm>
            <a:off x="76200" y="2438598"/>
            <a:ext cx="1734550" cy="1617352"/>
          </a:xfrm>
          <a:prstGeom prst="rect">
            <a:avLst/>
          </a:prstGeom>
          <a:noFill/>
          <a:ln>
            <a:noFill/>
          </a:ln>
        </p:spPr>
      </p:pic>
      <p:pic>
        <p:nvPicPr>
          <p:cNvPr id="93" name="Google Shape;93;p18">
            <a:hlinkClick r:id="rId18"/>
          </p:cNvPr>
          <p:cNvPicPr preferRelativeResize="0"/>
          <p:nvPr/>
        </p:nvPicPr>
        <p:blipFill>
          <a:blip r:embed="rId19">
            <a:alphaModFix/>
          </a:blip>
          <a:stretch>
            <a:fillRect/>
          </a:stretch>
        </p:blipFill>
        <p:spPr>
          <a:xfrm>
            <a:off x="1886400" y="2447301"/>
            <a:ext cx="1734550" cy="1599912"/>
          </a:xfrm>
          <a:prstGeom prst="rect">
            <a:avLst/>
          </a:prstGeom>
          <a:noFill/>
          <a:ln>
            <a:noFill/>
          </a:ln>
        </p:spPr>
      </p:pic>
      <p:pic>
        <p:nvPicPr>
          <p:cNvPr id="94" name="Google Shape;94;p18">
            <a:hlinkClick r:id="rId20"/>
          </p:cNvPr>
          <p:cNvPicPr preferRelativeResize="0"/>
          <p:nvPr/>
        </p:nvPicPr>
        <p:blipFill>
          <a:blip r:embed="rId21">
            <a:alphaModFix/>
          </a:blip>
          <a:stretch>
            <a:fillRect/>
          </a:stretch>
        </p:blipFill>
        <p:spPr>
          <a:xfrm>
            <a:off x="5534476" y="2465125"/>
            <a:ext cx="1716874" cy="1597625"/>
          </a:xfrm>
          <a:prstGeom prst="rect">
            <a:avLst/>
          </a:prstGeom>
          <a:noFill/>
          <a:ln>
            <a:noFill/>
          </a:ln>
        </p:spPr>
      </p:pic>
      <p:sp>
        <p:nvSpPr>
          <p:cNvPr id="95" name="Google Shape;95;p18"/>
          <p:cNvSpPr txBox="1"/>
          <p:nvPr/>
        </p:nvSpPr>
        <p:spPr>
          <a:xfrm>
            <a:off x="5403575" y="4242275"/>
            <a:ext cx="3270000" cy="69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2900" b="1" i="0" u="none" strike="noStrike" kern="0" cap="none" spc="0" normalizeH="0" baseline="0" noProof="0">
                <a:ln>
                  <a:noFill/>
                </a:ln>
                <a:solidFill>
                  <a:srgbClr val="FFFFFF"/>
                </a:solidFill>
                <a:effectLst/>
                <a:uLnTx/>
                <a:uFillTx/>
                <a:latin typeface="Proxima Nova"/>
                <a:ea typeface="Proxima Nova"/>
                <a:cs typeface="Proxima Nova"/>
                <a:sym typeface="Proxima Nova"/>
              </a:rPr>
              <a:t>#Power the Vote</a:t>
            </a:r>
            <a:endParaRPr kumimoji="0" sz="2300" b="0" i="0" u="none" strike="noStrike" kern="0" cap="none" spc="0" normalizeH="0" baseline="0" noProof="0">
              <a:ln>
                <a:noFill/>
              </a:ln>
              <a:solidFill>
                <a:srgbClr val="000000"/>
              </a:solidFill>
              <a:effectLst/>
              <a:uLnTx/>
              <a:uFillTx/>
              <a:latin typeface="Arial"/>
              <a:cs typeface="Arial"/>
              <a:sym typeface="Arial"/>
            </a:endParaRPr>
          </a:p>
        </p:txBody>
      </p:sp>
      <p:pic>
        <p:nvPicPr>
          <p:cNvPr id="96" name="Google Shape;96;p18">
            <a:hlinkClick r:id="rId22"/>
          </p:cNvPr>
          <p:cNvPicPr preferRelativeResize="0"/>
          <p:nvPr/>
        </p:nvPicPr>
        <p:blipFill>
          <a:blip r:embed="rId23">
            <a:alphaModFix/>
          </a:blip>
          <a:stretch>
            <a:fillRect/>
          </a:stretch>
        </p:blipFill>
        <p:spPr>
          <a:xfrm>
            <a:off x="4478524" y="4183888"/>
            <a:ext cx="807974" cy="80797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7"/>
        <p:cNvGrpSpPr/>
        <p:nvPr/>
      </p:nvGrpSpPr>
      <p:grpSpPr>
        <a:xfrm>
          <a:off x="0" y="0"/>
          <a:ext cx="0" cy="0"/>
          <a:chOff x="0" y="0"/>
          <a:chExt cx="0" cy="0"/>
        </a:xfrm>
      </p:grpSpPr>
      <p:pic>
        <p:nvPicPr>
          <p:cNvPr id="108" name="Google Shape;108;p20"/>
          <p:cNvPicPr preferRelativeResize="0"/>
          <p:nvPr/>
        </p:nvPicPr>
        <p:blipFill>
          <a:blip r:embed="rId3">
            <a:alphaModFix/>
          </a:blip>
          <a:stretch>
            <a:fillRect/>
          </a:stretch>
        </p:blipFill>
        <p:spPr>
          <a:xfrm>
            <a:off x="0" y="422025"/>
            <a:ext cx="9143998" cy="3423737"/>
          </a:xfrm>
          <a:prstGeom prst="rect">
            <a:avLst/>
          </a:prstGeom>
          <a:noFill/>
          <a:ln>
            <a:noFill/>
          </a:ln>
        </p:spPr>
      </p:pic>
      <p:sp>
        <p:nvSpPr>
          <p:cNvPr id="109" name="Google Shape;109;p20"/>
          <p:cNvSpPr txBox="1"/>
          <p:nvPr/>
        </p:nvSpPr>
        <p:spPr>
          <a:xfrm>
            <a:off x="2763875" y="4104200"/>
            <a:ext cx="6062100" cy="732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FFFFFF"/>
                </a:solidFill>
                <a:effectLst/>
                <a:uLnTx/>
                <a:uFillTx/>
                <a:latin typeface="Proxima Nova"/>
                <a:ea typeface="Proxima Nova"/>
                <a:cs typeface="Proxima Nova"/>
                <a:sym typeface="Proxima Nova"/>
              </a:rPr>
              <a:t>What do you/might you bring to your advocacy/activism?</a:t>
            </a:r>
            <a:endParaRPr kumimoji="0" sz="18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9"/>
        <p:cNvGrpSpPr/>
        <p:nvPr/>
      </p:nvGrpSpPr>
      <p:grpSpPr>
        <a:xfrm>
          <a:off x="0" y="0"/>
          <a:ext cx="0" cy="0"/>
          <a:chOff x="0" y="0"/>
          <a:chExt cx="0" cy="0"/>
        </a:xfrm>
      </p:grpSpPr>
      <p:pic>
        <p:nvPicPr>
          <p:cNvPr id="110" name="Google Shape;110;p21"/>
          <p:cNvPicPr preferRelativeResize="0"/>
          <p:nvPr/>
        </p:nvPicPr>
        <p:blipFill>
          <a:blip r:embed="rId3">
            <a:alphaModFix/>
          </a:blip>
          <a:stretch>
            <a:fillRect/>
          </a:stretch>
        </p:blipFill>
        <p:spPr>
          <a:xfrm>
            <a:off x="-32575" y="-1000800"/>
            <a:ext cx="9176578" cy="6115177"/>
          </a:xfrm>
          <a:prstGeom prst="rect">
            <a:avLst/>
          </a:prstGeom>
          <a:noFill/>
          <a:ln>
            <a:noFill/>
          </a:ln>
        </p:spPr>
      </p:pic>
      <p:pic>
        <p:nvPicPr>
          <p:cNvPr id="111" name="Google Shape;111;p21"/>
          <p:cNvPicPr preferRelativeResize="0"/>
          <p:nvPr/>
        </p:nvPicPr>
        <p:blipFill>
          <a:blip r:embed="rId4">
            <a:alphaModFix/>
          </a:blip>
          <a:stretch>
            <a:fillRect/>
          </a:stretch>
        </p:blipFill>
        <p:spPr>
          <a:xfrm>
            <a:off x="5683100" y="3797063"/>
            <a:ext cx="841625" cy="841625"/>
          </a:xfrm>
          <a:prstGeom prst="rect">
            <a:avLst/>
          </a:prstGeom>
          <a:noFill/>
          <a:ln>
            <a:noFill/>
          </a:ln>
        </p:spPr>
      </p:pic>
      <p:pic>
        <p:nvPicPr>
          <p:cNvPr id="112" name="Google Shape;112;p21"/>
          <p:cNvPicPr preferRelativeResize="0"/>
          <p:nvPr/>
        </p:nvPicPr>
        <p:blipFill>
          <a:blip r:embed="rId5">
            <a:alphaModFix/>
          </a:blip>
          <a:stretch>
            <a:fillRect/>
          </a:stretch>
        </p:blipFill>
        <p:spPr>
          <a:xfrm>
            <a:off x="6686550" y="3799449"/>
            <a:ext cx="841625" cy="836838"/>
          </a:xfrm>
          <a:prstGeom prst="rect">
            <a:avLst/>
          </a:prstGeom>
          <a:noFill/>
          <a:ln>
            <a:noFill/>
          </a:ln>
        </p:spPr>
      </p:pic>
      <p:sp>
        <p:nvSpPr>
          <p:cNvPr id="113" name="Google Shape;113;p21"/>
          <p:cNvSpPr txBox="1"/>
          <p:nvPr/>
        </p:nvSpPr>
        <p:spPr>
          <a:xfrm>
            <a:off x="3849575" y="133325"/>
            <a:ext cx="4977000" cy="2636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b="1" dirty="0">
                <a:latin typeface="Proxima Nova"/>
                <a:ea typeface="Proxima Nova"/>
                <a:cs typeface="Proxima Nova"/>
                <a:sym typeface="Proxima Nova"/>
              </a:rPr>
              <a:t>challenge:</a:t>
            </a:r>
            <a:endParaRPr sz="2300" b="1" dirty="0">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dirty="0">
              <a:latin typeface="Proxima Nova"/>
              <a:ea typeface="Proxima Nova"/>
              <a:cs typeface="Proxima Nova"/>
              <a:sym typeface="Proxima Nova"/>
            </a:endParaRPr>
          </a:p>
          <a:p>
            <a:pPr marL="0" lvl="0" indent="0" algn="l" rtl="0">
              <a:lnSpc>
                <a:spcPct val="115000"/>
              </a:lnSpc>
              <a:spcBef>
                <a:spcPts val="0"/>
              </a:spcBef>
              <a:spcAft>
                <a:spcPts val="0"/>
              </a:spcAft>
              <a:buNone/>
            </a:pPr>
            <a:r>
              <a:rPr lang="en-US" sz="2300" b="1" dirty="0">
                <a:latin typeface="Proxima Nova"/>
                <a:ea typeface="Proxima Nova"/>
                <a:cs typeface="Proxima Nova"/>
                <a:sym typeface="Proxima Nova"/>
              </a:rPr>
              <a:t>Using video to share solutions</a:t>
            </a:r>
            <a:endParaRPr sz="2300" b="1" dirty="0">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dirty="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2300" dirty="0">
                <a:solidFill>
                  <a:srgbClr val="FFFFFF"/>
                </a:solidFill>
                <a:latin typeface="Proxima Nova"/>
                <a:ea typeface="Proxima Nova"/>
                <a:cs typeface="Proxima Nova"/>
                <a:sym typeface="Proxima Nova"/>
              </a:rPr>
              <a:t> </a:t>
            </a:r>
            <a:endParaRPr sz="2300"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dirty="0">
              <a:solidFill>
                <a:srgbClr val="FFFFFF"/>
              </a:solidFill>
              <a:latin typeface="Proxima Nova"/>
              <a:ea typeface="Proxima Nova"/>
              <a:cs typeface="Proxima Nova"/>
              <a:sym typeface="Proxima Nova"/>
            </a:endParaRPr>
          </a:p>
        </p:txBody>
      </p:sp>
      <p:pic>
        <p:nvPicPr>
          <p:cNvPr id="114" name="Google Shape;114;p21"/>
          <p:cNvPicPr preferRelativeResize="0"/>
          <p:nvPr/>
        </p:nvPicPr>
        <p:blipFill>
          <a:blip r:embed="rId6">
            <a:alphaModFix/>
          </a:blip>
          <a:stretch>
            <a:fillRect/>
          </a:stretch>
        </p:blipFill>
        <p:spPr>
          <a:xfrm>
            <a:off x="5428575" y="3065325"/>
            <a:ext cx="2686052" cy="291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3"/>
        <p:cNvGrpSpPr/>
        <p:nvPr/>
      </p:nvGrpSpPr>
      <p:grpSpPr>
        <a:xfrm>
          <a:off x="0" y="0"/>
          <a:ext cx="0" cy="0"/>
          <a:chOff x="0" y="0"/>
          <a:chExt cx="0" cy="0"/>
        </a:xfrm>
      </p:grpSpPr>
      <p:sp>
        <p:nvSpPr>
          <p:cNvPr id="124" name="Google Shape;124;p23"/>
          <p:cNvSpPr txBox="1"/>
          <p:nvPr/>
        </p:nvSpPr>
        <p:spPr>
          <a:xfrm>
            <a:off x="1325300" y="2283500"/>
            <a:ext cx="5258700" cy="724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400" b="0" i="0" u="none" strike="noStrike" kern="0" cap="none" spc="0" normalizeH="0" baseline="0" noProof="0">
                <a:ln>
                  <a:noFill/>
                </a:ln>
                <a:solidFill>
                  <a:srgbClr val="FFFFFF"/>
                </a:solidFill>
                <a:effectLst/>
                <a:uLnTx/>
                <a:uFillTx/>
                <a:latin typeface="Proxima Nova"/>
                <a:ea typeface="Proxima Nova"/>
                <a:cs typeface="Proxima Nova"/>
                <a:sym typeface="Proxima Nova"/>
              </a:rPr>
              <a:t>Bonus Slides</a:t>
            </a:r>
            <a:endParaRPr kumimoji="0" sz="3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7"/>
        <p:cNvGrpSpPr/>
        <p:nvPr/>
      </p:nvGrpSpPr>
      <p:grpSpPr>
        <a:xfrm>
          <a:off x="0" y="0"/>
          <a:ext cx="0" cy="0"/>
          <a:chOff x="0" y="0"/>
          <a:chExt cx="0" cy="0"/>
        </a:xfrm>
      </p:grpSpPr>
      <p:pic>
        <p:nvPicPr>
          <p:cNvPr id="128" name="Google Shape;128;p23">
            <a:hlinkClick r:id="rId3"/>
          </p:cNvPr>
          <p:cNvPicPr preferRelativeResize="0"/>
          <p:nvPr/>
        </p:nvPicPr>
        <p:blipFill>
          <a:blip r:embed="rId4">
            <a:alphaModFix/>
          </a:blip>
          <a:stretch>
            <a:fillRect/>
          </a:stretch>
        </p:blipFill>
        <p:spPr>
          <a:xfrm>
            <a:off x="1615400" y="2760375"/>
            <a:ext cx="1189100" cy="1189100"/>
          </a:xfrm>
          <a:prstGeom prst="rect">
            <a:avLst/>
          </a:prstGeom>
          <a:noFill/>
          <a:ln>
            <a:noFill/>
          </a:ln>
          <a:effectLst>
            <a:outerShdw blurRad="57150" dist="19050" dir="5400000" algn="bl" rotWithShape="0">
              <a:srgbClr val="000000">
                <a:alpha val="50000"/>
              </a:srgbClr>
            </a:outerShdw>
          </a:effectLst>
        </p:spPr>
      </p:pic>
      <p:pic>
        <p:nvPicPr>
          <p:cNvPr id="129" name="Google Shape;129;p23"/>
          <p:cNvPicPr preferRelativeResize="0"/>
          <p:nvPr/>
        </p:nvPicPr>
        <p:blipFill>
          <a:blip r:embed="rId5">
            <a:alphaModFix/>
          </a:blip>
          <a:stretch>
            <a:fillRect/>
          </a:stretch>
        </p:blipFill>
        <p:spPr>
          <a:xfrm>
            <a:off x="4714514" y="0"/>
            <a:ext cx="3472211" cy="5143502"/>
          </a:xfrm>
          <a:prstGeom prst="rect">
            <a:avLst/>
          </a:prstGeom>
          <a:noFill/>
          <a:ln>
            <a:noFill/>
          </a:ln>
        </p:spPr>
      </p:pic>
      <p:sp>
        <p:nvSpPr>
          <p:cNvPr id="130" name="Google Shape;130;p23"/>
          <p:cNvSpPr txBox="1"/>
          <p:nvPr/>
        </p:nvSpPr>
        <p:spPr>
          <a:xfrm>
            <a:off x="841125" y="1193700"/>
            <a:ext cx="3387600" cy="1631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500" b="0" i="0" u="none" strike="noStrike" kern="0" cap="none" spc="0" normalizeH="0" baseline="0" noProof="0">
                <a:ln>
                  <a:noFill/>
                </a:ln>
                <a:solidFill>
                  <a:srgbClr val="FFFFFF"/>
                </a:solidFill>
                <a:effectLst/>
                <a:uLnTx/>
                <a:uFillTx/>
                <a:latin typeface="Proxima Nova"/>
                <a:ea typeface="Proxima Nova"/>
                <a:cs typeface="Proxima Nova"/>
                <a:sym typeface="Proxima Nova"/>
              </a:rPr>
              <a:t>In the midst of a high-stakes local election, a group of grassroots activists in rural Alabama band together to take on industrial polluters and complacent politicians.</a:t>
            </a:r>
            <a:endParaRPr kumimoji="0" sz="15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4"/>
        <p:cNvGrpSpPr/>
        <p:nvPr/>
      </p:nvGrpSpPr>
      <p:grpSpPr>
        <a:xfrm>
          <a:off x="0" y="0"/>
          <a:ext cx="0" cy="0"/>
          <a:chOff x="0" y="0"/>
          <a:chExt cx="0" cy="0"/>
        </a:xfrm>
      </p:grpSpPr>
      <p:pic>
        <p:nvPicPr>
          <p:cNvPr id="135" name="Google Shape;135;p24">
            <a:hlinkClick r:id="rId3"/>
          </p:cNvPr>
          <p:cNvPicPr preferRelativeResize="0"/>
          <p:nvPr/>
        </p:nvPicPr>
        <p:blipFill>
          <a:blip r:embed="rId4">
            <a:alphaModFix/>
          </a:blip>
          <a:stretch>
            <a:fillRect/>
          </a:stretch>
        </p:blipFill>
        <p:spPr>
          <a:xfrm>
            <a:off x="1615400" y="2760375"/>
            <a:ext cx="1189100" cy="1189100"/>
          </a:xfrm>
          <a:prstGeom prst="rect">
            <a:avLst/>
          </a:prstGeom>
          <a:noFill/>
          <a:ln>
            <a:noFill/>
          </a:ln>
          <a:effectLst>
            <a:outerShdw blurRad="57150" dist="19050" dir="5400000" algn="bl" rotWithShape="0">
              <a:srgbClr val="000000">
                <a:alpha val="50000"/>
              </a:srgbClr>
            </a:outerShdw>
          </a:effectLst>
        </p:spPr>
      </p:pic>
      <p:sp>
        <p:nvSpPr>
          <p:cNvPr id="136" name="Google Shape;136;p24"/>
          <p:cNvSpPr txBox="1"/>
          <p:nvPr/>
        </p:nvSpPr>
        <p:spPr>
          <a:xfrm>
            <a:off x="841125" y="1193700"/>
            <a:ext cx="3387600" cy="1631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a:ln>
                  <a:noFill/>
                </a:ln>
                <a:solidFill>
                  <a:srgbClr val="FFFFFF"/>
                </a:solidFill>
                <a:effectLst/>
                <a:uLnTx/>
                <a:uFillTx/>
                <a:latin typeface="Proxima Nova"/>
                <a:ea typeface="Proxima Nova"/>
                <a:cs typeface="Proxima Nova"/>
                <a:sym typeface="Proxima Nova"/>
              </a:rPr>
              <a:t>Actor and activist Robert Redford tells his personal story of what moves him to protect the environment, and his journey in doing so. "Art and nature combined, makes the world a better place.”</a:t>
            </a:r>
            <a:endParaRPr kumimoji="0" sz="15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p:txBody>
      </p:sp>
      <p:pic>
        <p:nvPicPr>
          <p:cNvPr id="137" name="Google Shape;137;p24"/>
          <p:cNvPicPr preferRelativeResize="0"/>
          <p:nvPr/>
        </p:nvPicPr>
        <p:blipFill>
          <a:blip r:embed="rId5">
            <a:alphaModFix/>
          </a:blip>
          <a:stretch>
            <a:fillRect/>
          </a:stretch>
        </p:blipFill>
        <p:spPr>
          <a:xfrm>
            <a:off x="4477525" y="0"/>
            <a:ext cx="3951475"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76040" y="-474100"/>
            <a:ext cx="9220041" cy="6151001"/>
          </a:xfrm>
          <a:prstGeom prst="rect">
            <a:avLst/>
          </a:prstGeom>
          <a:noFill/>
          <a:ln>
            <a:noFill/>
          </a:ln>
        </p:spPr>
      </p:pic>
      <p:sp>
        <p:nvSpPr>
          <p:cNvPr id="61" name="Google Shape;61;p14"/>
          <p:cNvSpPr txBox="1"/>
          <p:nvPr/>
        </p:nvSpPr>
        <p:spPr>
          <a:xfrm>
            <a:off x="3110250" y="2221025"/>
            <a:ext cx="2923500" cy="777300"/>
          </a:xfrm>
          <a:prstGeom prst="rect">
            <a:avLst/>
          </a:prstGeom>
          <a:noFill/>
          <a:ln>
            <a:noFill/>
          </a:ln>
          <a:effectLst>
            <a:outerShdw blurRad="8572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500" b="1" dirty="0">
                <a:solidFill>
                  <a:srgbClr val="EFEFEF"/>
                </a:solidFill>
                <a:latin typeface="Proxima Nova"/>
                <a:ea typeface="Proxima Nova"/>
                <a:cs typeface="Proxima Nova"/>
                <a:sym typeface="Proxima Nova"/>
              </a:rPr>
              <a:t>ch.9</a:t>
            </a:r>
            <a:endParaRPr sz="2500" b="1" dirty="0">
              <a:solidFill>
                <a:srgbClr val="EFEFEF"/>
              </a:solidFill>
              <a:latin typeface="Proxima Nova"/>
              <a:ea typeface="Proxima Nova"/>
              <a:cs typeface="Proxima Nova"/>
              <a:sym typeface="Proxima Nova"/>
            </a:endParaRPr>
          </a:p>
        </p:txBody>
      </p:sp>
      <p:sp>
        <p:nvSpPr>
          <p:cNvPr id="62" name="Google Shape;62;p14"/>
          <p:cNvSpPr txBox="1"/>
          <p:nvPr/>
        </p:nvSpPr>
        <p:spPr>
          <a:xfrm>
            <a:off x="239975" y="2828025"/>
            <a:ext cx="8722500" cy="1097700"/>
          </a:xfrm>
          <a:prstGeom prst="rect">
            <a:avLst/>
          </a:prstGeom>
          <a:noFill/>
          <a:ln>
            <a:noFill/>
          </a:ln>
          <a:effectLst>
            <a:outerShdw blurRad="128588"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rgbClr val="FFFFFF"/>
                </a:solidFill>
                <a:latin typeface="Proxima Nova"/>
                <a:ea typeface="Proxima Nova"/>
                <a:cs typeface="Proxima Nova"/>
                <a:sym typeface="Proxima Nova"/>
              </a:rPr>
              <a:t>Community Power</a:t>
            </a:r>
            <a:endParaRPr sz="2400" b="1" dirty="0">
              <a:solidFill>
                <a:srgbClr val="FFFFFF"/>
              </a:solidFill>
              <a:latin typeface="Proxima Nova"/>
              <a:ea typeface="Proxima Nova"/>
              <a:cs typeface="Proxima Nova"/>
              <a:sym typeface="Proxima Nova"/>
            </a:endParaRPr>
          </a:p>
          <a:p>
            <a:pPr marL="0" lvl="0" indent="0" algn="ctr" rtl="0">
              <a:lnSpc>
                <a:spcPct val="115000"/>
              </a:lnSpc>
              <a:spcBef>
                <a:spcPts val="0"/>
              </a:spcBef>
              <a:spcAft>
                <a:spcPts val="0"/>
              </a:spcAft>
              <a:buNone/>
            </a:pPr>
            <a:endParaRPr sz="2400" dirty="0">
              <a:solidFill>
                <a:srgbClr val="FFFFFF"/>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mt="29000"/>
          </a:blip>
          <a:stretch>
            <a:fillRect/>
          </a:stretch>
        </p:blipFill>
        <p:spPr>
          <a:xfrm>
            <a:off x="-118956" y="-58800"/>
            <a:ext cx="9262957" cy="5202298"/>
          </a:xfrm>
          <a:prstGeom prst="rect">
            <a:avLst/>
          </a:prstGeom>
          <a:noFill/>
          <a:ln>
            <a:noFill/>
          </a:ln>
        </p:spPr>
      </p:pic>
      <p:sp>
        <p:nvSpPr>
          <p:cNvPr id="68" name="Google Shape;68;p15"/>
          <p:cNvSpPr txBox="1"/>
          <p:nvPr/>
        </p:nvSpPr>
        <p:spPr>
          <a:xfrm>
            <a:off x="992700" y="3268025"/>
            <a:ext cx="2830500" cy="1057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FFFFFF"/>
                </a:solidFill>
                <a:effectLst/>
                <a:uLnTx/>
                <a:uFillTx/>
                <a:latin typeface="Proxima Nova"/>
                <a:ea typeface="Proxima Nova"/>
                <a:cs typeface="Proxima Nova"/>
                <a:sym typeface="Proxima Nova"/>
              </a:rPr>
              <a:t>“If not us, then who? </a:t>
            </a:r>
            <a:endParaRPr kumimoji="0" sz="18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FFFFFF"/>
                </a:solidFill>
                <a:effectLst/>
                <a:uLnTx/>
                <a:uFillTx/>
                <a:latin typeface="Proxima Nova"/>
                <a:ea typeface="Proxima Nova"/>
                <a:cs typeface="Proxima Nova"/>
                <a:sym typeface="Proxima Nova"/>
              </a:rPr>
              <a:t>If not now, then when?” </a:t>
            </a:r>
            <a:endParaRPr kumimoji="0" sz="18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FFFFFF"/>
                </a:solidFill>
                <a:effectLst/>
                <a:uLnTx/>
                <a:uFillTx/>
                <a:latin typeface="Proxima Nova"/>
                <a:ea typeface="Proxima Nova"/>
                <a:cs typeface="Proxima Nova"/>
                <a:sym typeface="Proxima Nova"/>
              </a:rPr>
              <a:t>               – John E. Lewis</a:t>
            </a:r>
            <a:endParaRPr kumimoji="0" sz="18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182880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p:txBody>
      </p:sp>
      <p:sp>
        <p:nvSpPr>
          <p:cNvPr id="69" name="Google Shape;69;p15"/>
          <p:cNvSpPr txBox="1"/>
          <p:nvPr/>
        </p:nvSpPr>
        <p:spPr>
          <a:xfrm>
            <a:off x="4817225" y="3159275"/>
            <a:ext cx="3765600" cy="1275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FFFFFF"/>
                </a:solidFill>
                <a:effectLst/>
                <a:uLnTx/>
                <a:uFillTx/>
                <a:latin typeface="Proxima Nova"/>
                <a:ea typeface="Proxima Nova"/>
                <a:cs typeface="Proxima Nova"/>
                <a:sym typeface="Proxima Nova"/>
              </a:rPr>
              <a:t>“Fight for the things you care about.  </a:t>
            </a:r>
            <a:endParaRPr kumimoji="0" sz="18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FFFFFF"/>
                </a:solidFill>
                <a:effectLst/>
                <a:uLnTx/>
                <a:uFillTx/>
                <a:latin typeface="Proxima Nova"/>
                <a:ea typeface="Proxima Nova"/>
                <a:cs typeface="Proxima Nova"/>
                <a:sym typeface="Proxima Nova"/>
              </a:rPr>
              <a:t>But do it in a way </a:t>
            </a:r>
            <a:endParaRPr kumimoji="0" sz="18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FFFFFF"/>
                </a:solidFill>
                <a:effectLst/>
                <a:uLnTx/>
                <a:uFillTx/>
                <a:latin typeface="Proxima Nova"/>
                <a:ea typeface="Proxima Nova"/>
                <a:cs typeface="Proxima Nova"/>
                <a:sym typeface="Proxima Nova"/>
              </a:rPr>
              <a:t>that will lead others to join you.” </a:t>
            </a:r>
            <a:endParaRPr kumimoji="0" sz="18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FFFFFF"/>
                </a:solidFill>
                <a:effectLst/>
                <a:uLnTx/>
                <a:uFillTx/>
                <a:latin typeface="Proxima Nova"/>
                <a:ea typeface="Proxima Nova"/>
                <a:cs typeface="Proxima Nova"/>
                <a:sym typeface="Proxima Nova"/>
              </a:rPr>
              <a:t>            – Ruth Bader Ginsburg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0" name="Google Shape;70;p15"/>
          <p:cNvPicPr preferRelativeResize="0"/>
          <p:nvPr/>
        </p:nvPicPr>
        <p:blipFill>
          <a:blip r:embed="rId4">
            <a:alphaModFix/>
          </a:blip>
          <a:stretch>
            <a:fillRect/>
          </a:stretch>
        </p:blipFill>
        <p:spPr>
          <a:xfrm>
            <a:off x="1412987" y="497450"/>
            <a:ext cx="1914926" cy="2635549"/>
          </a:xfrm>
          <a:prstGeom prst="rect">
            <a:avLst/>
          </a:prstGeom>
          <a:noFill/>
          <a:ln>
            <a:noFill/>
          </a:ln>
          <a:effectLst>
            <a:outerShdw blurRad="57150" dist="19050" dir="5400000" algn="bl" rotWithShape="0">
              <a:srgbClr val="000000">
                <a:alpha val="50000"/>
              </a:srgbClr>
            </a:outerShdw>
          </a:effectLst>
        </p:spPr>
      </p:pic>
      <p:pic>
        <p:nvPicPr>
          <p:cNvPr id="71" name="Google Shape;71;p15"/>
          <p:cNvPicPr preferRelativeResize="0"/>
          <p:nvPr/>
        </p:nvPicPr>
        <p:blipFill>
          <a:blip r:embed="rId5">
            <a:alphaModFix/>
          </a:blip>
          <a:stretch>
            <a:fillRect/>
          </a:stretch>
        </p:blipFill>
        <p:spPr>
          <a:xfrm>
            <a:off x="5661925" y="517588"/>
            <a:ext cx="2076201" cy="25952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9"/>
        <p:cNvGrpSpPr/>
        <p:nvPr/>
      </p:nvGrpSpPr>
      <p:grpSpPr>
        <a:xfrm>
          <a:off x="0" y="0"/>
          <a:ext cx="0" cy="0"/>
          <a:chOff x="0" y="0"/>
          <a:chExt cx="0" cy="0"/>
        </a:xfrm>
      </p:grpSpPr>
      <p:sp>
        <p:nvSpPr>
          <p:cNvPr id="90" name="Google Shape;90;p18"/>
          <p:cNvSpPr txBox="1"/>
          <p:nvPr/>
        </p:nvSpPr>
        <p:spPr>
          <a:xfrm>
            <a:off x="577500" y="1603800"/>
            <a:ext cx="7989000" cy="2157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FFFFFF"/>
                </a:solidFill>
                <a:effectLst/>
                <a:uLnTx/>
                <a:uFillTx/>
                <a:latin typeface="Proxima Nova"/>
                <a:ea typeface="Proxima Nova"/>
                <a:cs typeface="Proxima Nova"/>
                <a:sym typeface="Proxima Nova"/>
              </a:rPr>
              <a:t>How closely, and how often, do we consider </a:t>
            </a:r>
            <a:r>
              <a:rPr kumimoji="0" lang="en" sz="1500" b="1" i="0" u="none" strike="noStrike" kern="0" cap="none" spc="0" normalizeH="0" baseline="0" noProof="0">
                <a:ln>
                  <a:noFill/>
                </a:ln>
                <a:solidFill>
                  <a:srgbClr val="FFE599"/>
                </a:solidFill>
                <a:effectLst/>
                <a:uLnTx/>
                <a:uFillTx/>
                <a:latin typeface="Proxima Nova"/>
                <a:ea typeface="Proxima Nova"/>
                <a:cs typeface="Proxima Nova"/>
                <a:sym typeface="Proxima Nova"/>
              </a:rPr>
              <a:t>the impact of a word or action?</a:t>
            </a:r>
            <a:r>
              <a:rPr kumimoji="0" lang="en" sz="1500" b="0" i="0" u="none" strike="noStrike" kern="0" cap="none" spc="0" normalizeH="0" baseline="0" noProof="0">
                <a:ln>
                  <a:noFill/>
                </a:ln>
                <a:solidFill>
                  <a:srgbClr val="FFFFFF"/>
                </a:solidFill>
                <a:effectLst/>
                <a:uLnTx/>
                <a:uFillTx/>
                <a:latin typeface="Proxima Nova"/>
                <a:ea typeface="Proxima Nova"/>
                <a:cs typeface="Proxima Nova"/>
                <a:sym typeface="Proxima Nova"/>
              </a:rPr>
              <a:t>  And when a decision is made – whether for a family, neighborhood, city, county, state, country, of beyond – what is done to ensure that the needs, rights, concerns, priorities, and health and wellbeing of all people are understood and given fair voice and consideration?</a:t>
            </a:r>
            <a:endParaRPr kumimoji="0" sz="15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a:ln>
                  <a:noFill/>
                </a:ln>
                <a:solidFill>
                  <a:srgbClr val="FFFFFF"/>
                </a:solidFill>
                <a:effectLst/>
                <a:uLnTx/>
                <a:uFillTx/>
                <a:latin typeface="Proxima Nova"/>
                <a:ea typeface="Proxima Nova"/>
                <a:cs typeface="Proxima Nova"/>
                <a:sym typeface="Proxima Nova"/>
              </a:rPr>
              <a:t>Who gets to speak for a “community”, and for the interests of a community?   What if there is a dispute?...How do people voice/enact their concerns?  </a:t>
            </a:r>
            <a:endParaRPr kumimoji="0" sz="2000" b="0" i="0" u="sng" strike="noStrike" kern="0" cap="none" spc="0" normalizeH="0" baseline="0" noProof="0">
              <a:ln>
                <a:noFill/>
              </a:ln>
              <a:solidFill>
                <a:srgbClr val="FFFFFF"/>
              </a:solidFill>
              <a:effectLst/>
              <a:uLnTx/>
              <a:uFillTx/>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4"/>
        <p:cNvGrpSpPr/>
        <p:nvPr/>
      </p:nvGrpSpPr>
      <p:grpSpPr>
        <a:xfrm>
          <a:off x="0" y="0"/>
          <a:ext cx="0" cy="0"/>
          <a:chOff x="0" y="0"/>
          <a:chExt cx="0" cy="0"/>
        </a:xfrm>
      </p:grpSpPr>
      <p:pic>
        <p:nvPicPr>
          <p:cNvPr id="95" name="Google Shape;95;p19"/>
          <p:cNvPicPr preferRelativeResize="0"/>
          <p:nvPr/>
        </p:nvPicPr>
        <p:blipFill>
          <a:blip r:embed="rId3">
            <a:alphaModFix/>
          </a:blip>
          <a:stretch>
            <a:fillRect/>
          </a:stretch>
        </p:blipFill>
        <p:spPr>
          <a:xfrm>
            <a:off x="3" y="-292425"/>
            <a:ext cx="9144003" cy="6056409"/>
          </a:xfrm>
          <a:prstGeom prst="rect">
            <a:avLst/>
          </a:prstGeom>
          <a:noFill/>
          <a:ln>
            <a:noFill/>
          </a:ln>
        </p:spPr>
      </p:pic>
      <p:sp>
        <p:nvSpPr>
          <p:cNvPr id="96" name="Google Shape;96;p19"/>
          <p:cNvSpPr txBox="1"/>
          <p:nvPr/>
        </p:nvSpPr>
        <p:spPr>
          <a:xfrm>
            <a:off x="2087700" y="4330750"/>
            <a:ext cx="6806700" cy="487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 sz="1800" b="0" i="0" u="none" strike="noStrike" kern="0" cap="none" spc="0" normalizeH="0" baseline="0" noProof="0">
                <a:ln>
                  <a:noFill/>
                </a:ln>
                <a:solidFill>
                  <a:srgbClr val="FFFFFF"/>
                </a:solidFill>
                <a:effectLst/>
                <a:uLnTx/>
                <a:uFillTx/>
                <a:latin typeface="Proxima Nova"/>
                <a:ea typeface="Proxima Nova"/>
                <a:cs typeface="Proxima Nova"/>
                <a:sym typeface="Proxima Nova"/>
              </a:rPr>
              <a:t>Telescope Observatory on top of Mauna Kea, Volcano on Hawaii</a:t>
            </a:r>
            <a:endParaRPr kumimoji="0" sz="18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0"/>
        <p:cNvGrpSpPr/>
        <p:nvPr/>
      </p:nvGrpSpPr>
      <p:grpSpPr>
        <a:xfrm>
          <a:off x="0" y="0"/>
          <a:ext cx="0" cy="0"/>
          <a:chOff x="0" y="0"/>
          <a:chExt cx="0" cy="0"/>
        </a:xfrm>
      </p:grpSpPr>
      <p:pic>
        <p:nvPicPr>
          <p:cNvPr id="101" name="Google Shape;101;p20"/>
          <p:cNvPicPr preferRelativeResize="0"/>
          <p:nvPr/>
        </p:nvPicPr>
        <p:blipFill>
          <a:blip r:embed="rId3">
            <a:alphaModFix/>
          </a:blip>
          <a:stretch>
            <a:fillRect/>
          </a:stretch>
        </p:blipFill>
        <p:spPr>
          <a:xfrm>
            <a:off x="0" y="-200650"/>
            <a:ext cx="9144002" cy="6096001"/>
          </a:xfrm>
          <a:prstGeom prst="rect">
            <a:avLst/>
          </a:prstGeom>
          <a:noFill/>
          <a:ln>
            <a:noFill/>
          </a:ln>
        </p:spPr>
      </p:pic>
      <p:pic>
        <p:nvPicPr>
          <p:cNvPr id="102" name="Google Shape;102;p20"/>
          <p:cNvPicPr preferRelativeResize="0"/>
          <p:nvPr/>
        </p:nvPicPr>
        <p:blipFill>
          <a:blip r:embed="rId4">
            <a:alphaModFix/>
          </a:blip>
          <a:stretch>
            <a:fillRect/>
          </a:stretch>
        </p:blipFill>
        <p:spPr>
          <a:xfrm>
            <a:off x="4239325" y="1269225"/>
            <a:ext cx="4640775" cy="2608124"/>
          </a:xfrm>
          <a:prstGeom prst="rect">
            <a:avLst/>
          </a:prstGeom>
          <a:noFill/>
          <a:ln>
            <a:noFill/>
          </a:ln>
          <a:effectLst>
            <a:reflection stA="30000" endPos="30000" dist="38100" dir="5400000" fadeDir="5400012" sy="-100000" algn="bl" rotWithShape="0"/>
          </a:effectLst>
        </p:spPr>
      </p:pic>
      <p:pic>
        <p:nvPicPr>
          <p:cNvPr id="103" name="Google Shape;103;p20">
            <a:hlinkClick r:id="rId5"/>
          </p:cNvPr>
          <p:cNvPicPr preferRelativeResize="0"/>
          <p:nvPr/>
        </p:nvPicPr>
        <p:blipFill>
          <a:blip r:embed="rId6">
            <a:alphaModFix/>
          </a:blip>
          <a:stretch>
            <a:fillRect/>
          </a:stretch>
        </p:blipFill>
        <p:spPr>
          <a:xfrm>
            <a:off x="1500400" y="2995100"/>
            <a:ext cx="1290451" cy="1290451"/>
          </a:xfrm>
          <a:prstGeom prst="rect">
            <a:avLst/>
          </a:prstGeom>
          <a:noFill/>
          <a:ln>
            <a:noFill/>
          </a:ln>
          <a:effectLst>
            <a:outerShdw blurRad="57150" dist="19050" dir="5400000" algn="bl" rotWithShape="0">
              <a:srgbClr val="000000">
                <a:alpha val="50000"/>
              </a:srgbClr>
            </a:outerShdw>
          </a:effectLst>
        </p:spPr>
      </p:pic>
      <p:sp>
        <p:nvSpPr>
          <p:cNvPr id="104" name="Google Shape;104;p20"/>
          <p:cNvSpPr txBox="1"/>
          <p:nvPr/>
        </p:nvSpPr>
        <p:spPr>
          <a:xfrm>
            <a:off x="1376800" y="4571400"/>
            <a:ext cx="4488600" cy="572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1" u="none" strike="noStrike" kern="0" cap="none" spc="0" normalizeH="0" baseline="0" noProof="0">
                <a:ln>
                  <a:noFill/>
                </a:ln>
                <a:solidFill>
                  <a:srgbClr val="FFFFFF"/>
                </a:solidFill>
                <a:effectLst/>
                <a:uLnTx/>
                <a:uFillTx/>
                <a:latin typeface="Proxima Nova"/>
                <a:ea typeface="Proxima Nova"/>
                <a:cs typeface="Proxima Nova"/>
                <a:sym typeface="Proxima Nova"/>
              </a:rPr>
              <a:t>Standing Above the Clouds</a:t>
            </a:r>
            <a:endParaRPr kumimoji="0" sz="2400" b="0" i="1" u="none" strike="noStrike" kern="0" cap="none" spc="0" normalizeH="0" baseline="0" noProof="0">
              <a:ln>
                <a:noFill/>
              </a:ln>
              <a:solidFill>
                <a:srgbClr val="FFFFFF"/>
              </a:solidFill>
              <a:effectLst/>
              <a:uLnTx/>
              <a:uFillTx/>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1"/>
          <p:cNvPicPr preferRelativeResize="0"/>
          <p:nvPr/>
        </p:nvPicPr>
        <p:blipFill>
          <a:blip r:embed="rId3">
            <a:alphaModFix/>
          </a:blip>
          <a:stretch>
            <a:fillRect/>
          </a:stretch>
        </p:blipFill>
        <p:spPr>
          <a:xfrm>
            <a:off x="0" y="-87675"/>
            <a:ext cx="9144004" cy="6096860"/>
          </a:xfrm>
          <a:prstGeom prst="rect">
            <a:avLst/>
          </a:prstGeom>
          <a:noFill/>
          <a:ln>
            <a:noFill/>
          </a:ln>
        </p:spPr>
      </p:pic>
      <p:sp>
        <p:nvSpPr>
          <p:cNvPr id="110" name="Google Shape;110;p21"/>
          <p:cNvSpPr txBox="1"/>
          <p:nvPr/>
        </p:nvSpPr>
        <p:spPr>
          <a:xfrm>
            <a:off x="857850" y="2367650"/>
            <a:ext cx="7428300" cy="1186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Proxima Nova"/>
                <a:ea typeface="Proxima Nova"/>
                <a:cs typeface="Proxima Nova"/>
                <a:sym typeface="Proxima Nova"/>
              </a:rPr>
              <a:t>environmental justice</a:t>
            </a:r>
            <a:r>
              <a:rPr lang="en" sz="1800">
                <a:latin typeface="Proxima Nova"/>
                <a:ea typeface="Proxima Nova"/>
                <a:cs typeface="Proxima Nova"/>
                <a:sym typeface="Proxima Nova"/>
              </a:rPr>
              <a:t>: The fair treatment of people of all races, cultures, incomes and educational levels with respect to the development and enforcement of environmental laws, regulations and policies.</a:t>
            </a:r>
            <a:endParaRPr sz="1800">
              <a:latin typeface="Proxima Nova"/>
              <a:ea typeface="Proxima Nova"/>
              <a:cs typeface="Proxima Nova"/>
              <a:sym typeface="Proxima Nova"/>
            </a:endParaRPr>
          </a:p>
        </p:txBody>
      </p:sp>
      <p:pic>
        <p:nvPicPr>
          <p:cNvPr id="4" name="Google Shape;103;p20">
            <a:hlinkClick r:id="rId4"/>
            <a:extLst>
              <a:ext uri="{FF2B5EF4-FFF2-40B4-BE49-F238E27FC236}">
                <a16:creationId xmlns:a16="http://schemas.microsoft.com/office/drawing/2014/main" id="{020EAFD5-F5AE-B046-AB11-5BBB5AA0D725}"/>
              </a:ext>
            </a:extLst>
          </p:cNvPr>
          <p:cNvPicPr preferRelativeResize="0"/>
          <p:nvPr/>
        </p:nvPicPr>
        <p:blipFill>
          <a:blip r:embed="rId5">
            <a:alphaModFix/>
          </a:blip>
          <a:stretch>
            <a:fillRect/>
          </a:stretch>
        </p:blipFill>
        <p:spPr>
          <a:xfrm>
            <a:off x="857850" y="4435603"/>
            <a:ext cx="717506" cy="691828"/>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487510FE-C9DC-1344-AD69-3E7719BAF433}"/>
              </a:ext>
            </a:extLst>
          </p:cNvPr>
          <p:cNvSpPr txBox="1"/>
          <p:nvPr/>
        </p:nvSpPr>
        <p:spPr>
          <a:xfrm>
            <a:off x="139849" y="5134087"/>
            <a:ext cx="2345167" cy="307777"/>
          </a:xfrm>
          <a:prstGeom prst="rect">
            <a:avLst/>
          </a:prstGeom>
          <a:noFill/>
        </p:spPr>
        <p:txBody>
          <a:bodyPr wrap="square" rtlCol="0">
            <a:spAutoFit/>
          </a:bodyPr>
          <a:lstStyle/>
          <a:p>
            <a:r>
              <a:rPr lang="en-US" b="1" dirty="0">
                <a:solidFill>
                  <a:schemeClr val="bg1"/>
                </a:solidFill>
              </a:rPr>
              <a:t>Razing Liberty Square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4"/>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0" y="-127900"/>
            <a:ext cx="9188502" cy="540589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9"/>
        <p:cNvGrpSpPr/>
        <p:nvPr/>
      </p:nvGrpSpPr>
      <p:grpSpPr>
        <a:xfrm>
          <a:off x="0" y="0"/>
          <a:ext cx="0" cy="0"/>
          <a:chOff x="0" y="0"/>
          <a:chExt cx="0" cy="0"/>
        </a:xfrm>
      </p:grpSpPr>
      <p:sp>
        <p:nvSpPr>
          <p:cNvPr id="80" name="Google Shape;80;p17"/>
          <p:cNvSpPr txBox="1"/>
          <p:nvPr/>
        </p:nvSpPr>
        <p:spPr>
          <a:xfrm>
            <a:off x="552300" y="101200"/>
            <a:ext cx="8039400" cy="4813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a:ln>
                  <a:noFill/>
                </a:ln>
                <a:solidFill>
                  <a:srgbClr val="FFFFFF"/>
                </a:solidFill>
                <a:effectLst/>
                <a:uLnTx/>
                <a:uFillTx/>
                <a:latin typeface="Proxima Nova"/>
                <a:ea typeface="Proxima Nova"/>
                <a:cs typeface="Proxima Nova"/>
                <a:sym typeface="Proxima Nova"/>
              </a:rPr>
              <a:t>#Power the Vote</a:t>
            </a:r>
            <a:endParaRPr kumimoji="0" sz="2000" b="1"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500" b="0" i="0" u="none" strike="noStrike" kern="0" cap="none" spc="0" normalizeH="0" baseline="0" noProof="0">
                <a:ln>
                  <a:noFill/>
                </a:ln>
                <a:solidFill>
                  <a:srgbClr val="FFFFFF"/>
                </a:solidFill>
                <a:effectLst/>
                <a:uLnTx/>
                <a:uFillTx/>
                <a:latin typeface="Proxima Nova"/>
                <a:ea typeface="Proxima Nova"/>
                <a:cs typeface="Proxima Nova"/>
                <a:sym typeface="Proxima Nova"/>
              </a:rPr>
              <a:t>10 impactful filmmakers – 1:30-4:00 minute short films in a collective call for </a:t>
            </a:r>
            <a:r>
              <a:rPr kumimoji="0" lang="en" sz="1500" b="1" i="0" u="none" strike="noStrike" kern="0" cap="none" spc="0" normalizeH="0" baseline="0" noProof="0">
                <a:ln>
                  <a:noFill/>
                </a:ln>
                <a:solidFill>
                  <a:srgbClr val="5AE075"/>
                </a:solidFill>
                <a:effectLst/>
                <a:uLnTx/>
                <a:uFillTx/>
                <a:latin typeface="Proxima Nova"/>
                <a:ea typeface="Proxima Nova"/>
                <a:cs typeface="Proxima Nova"/>
                <a:sym typeface="Proxima Nova"/>
              </a:rPr>
              <a:t>civic engagement</a:t>
            </a:r>
            <a:r>
              <a:rPr kumimoji="0" lang="en" sz="1500" b="0" i="0" u="none" strike="noStrike" kern="0" cap="none" spc="0" normalizeH="0" baseline="0" noProof="0">
                <a:ln>
                  <a:noFill/>
                </a:ln>
                <a:solidFill>
                  <a:srgbClr val="FFFFFF"/>
                </a:solidFill>
                <a:effectLst/>
                <a:uLnTx/>
                <a:uFillTx/>
                <a:latin typeface="Proxima Nova"/>
                <a:ea typeface="Proxima Nova"/>
                <a:cs typeface="Proxima Nova"/>
                <a:sym typeface="Proxima Nova"/>
              </a:rPr>
              <a:t>. </a:t>
            </a:r>
            <a:endParaRPr kumimoji="0" sz="15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5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500" b="0" i="0" u="none" strike="noStrike" kern="0" cap="none" spc="0" normalizeH="0" baseline="0" noProof="0">
                <a:ln>
                  <a:noFill/>
                </a:ln>
                <a:solidFill>
                  <a:srgbClr val="FFFFFF"/>
                </a:solidFill>
                <a:effectLst/>
                <a:uLnTx/>
                <a:uFillTx/>
                <a:latin typeface="Proxima Nova"/>
                <a:ea typeface="Proxima Nova"/>
                <a:cs typeface="Proxima Nova"/>
                <a:sym typeface="Proxima Nova"/>
              </a:rPr>
              <a:t>Each film covers at least one or more of six inspirational storytelling threads drawn from Culture Surge’s recently launched </a:t>
            </a:r>
            <a:r>
              <a:rPr kumimoji="0" lang="en" sz="1500" b="1" i="0" u="none" strike="noStrike" kern="0" cap="none" spc="0" normalizeH="0" baseline="0" noProof="0">
                <a:ln>
                  <a:noFill/>
                </a:ln>
                <a:solidFill>
                  <a:srgbClr val="FFFFFF"/>
                </a:solidFill>
                <a:effectLst/>
                <a:uLnTx/>
                <a:uFill>
                  <a:noFill/>
                </a:u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Storyteller’s Guide to Changing the World</a:t>
            </a:r>
            <a:r>
              <a:rPr kumimoji="0" lang="en" sz="1500" b="0" i="0" u="none" strike="noStrike" kern="0" cap="none" spc="0" normalizeH="0" baseline="0" noProof="0">
                <a:ln>
                  <a:noFill/>
                </a:ln>
                <a:solidFill>
                  <a:srgbClr val="FFFFFF"/>
                </a:solidFill>
                <a:effectLst/>
                <a:uLnTx/>
                <a:uFillTx/>
                <a:latin typeface="Proxima Nova"/>
                <a:ea typeface="Proxima Nova"/>
                <a:cs typeface="Proxima Nova"/>
                <a:sym typeface="Proxima Nova"/>
              </a:rPr>
              <a:t>:</a:t>
            </a:r>
            <a:endParaRPr kumimoji="0" sz="15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5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1. “Together, we have </a:t>
            </a:r>
            <a:r>
              <a:rPr kumimoji="0" lang="en" sz="1400" b="0" i="0" u="none" strike="noStrike" kern="0" cap="none" spc="0" normalizeH="0" baseline="0" noProof="0">
                <a:ln>
                  <a:noFill/>
                </a:ln>
                <a:solidFill>
                  <a:srgbClr val="5AE075"/>
                </a:solidFill>
                <a:effectLst/>
                <a:uLnTx/>
                <a:uFillTx/>
                <a:latin typeface="Proxima Nova"/>
                <a:ea typeface="Proxima Nova"/>
                <a:cs typeface="Proxima Nova"/>
                <a:sym typeface="Proxima Nova"/>
              </a:rPr>
              <a:t>power</a:t>
            </a: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 Stories of personal &amp; collective power</a:t>
            </a: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45720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2. “There is </a:t>
            </a:r>
            <a:r>
              <a:rPr kumimoji="0" lang="en" sz="1400" b="0" i="0" u="none" strike="noStrike" kern="0" cap="none" spc="0" normalizeH="0" baseline="0" noProof="0">
                <a:ln>
                  <a:noFill/>
                </a:ln>
                <a:solidFill>
                  <a:srgbClr val="5AE075"/>
                </a:solidFill>
                <a:effectLst/>
                <a:uLnTx/>
                <a:uFillTx/>
                <a:latin typeface="Proxima Nova"/>
                <a:ea typeface="Proxima Nova"/>
                <a:cs typeface="Proxima Nova"/>
                <a:sym typeface="Proxima Nova"/>
              </a:rPr>
              <a:t>abundance</a:t>
            </a: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 Stories that show there's more than enough for everyone</a:t>
            </a: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45720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3. “We lead by caring about each other”: Stories of people collaboratively leading the way to make change, that show people </a:t>
            </a:r>
            <a:r>
              <a:rPr kumimoji="0" lang="en" sz="1400" b="0" i="0" u="none" strike="noStrike" kern="0" cap="none" spc="0" normalizeH="0" baseline="0" noProof="0">
                <a:ln>
                  <a:noFill/>
                </a:ln>
                <a:solidFill>
                  <a:srgbClr val="5AE075"/>
                </a:solidFill>
                <a:effectLst/>
                <a:uLnTx/>
                <a:uFillTx/>
                <a:latin typeface="Proxima Nova"/>
                <a:ea typeface="Proxima Nova"/>
                <a:cs typeface="Proxima Nova"/>
                <a:sym typeface="Proxima Nova"/>
              </a:rPr>
              <a:t>caring</a:t>
            </a: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 about each other and their communities </a:t>
            </a: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45720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4. “We deserve </a:t>
            </a:r>
            <a:r>
              <a:rPr kumimoji="0" lang="en" sz="1400" b="0" i="0" u="none" strike="noStrike" kern="0" cap="none" spc="0" normalizeH="0" baseline="0" noProof="0">
                <a:ln>
                  <a:noFill/>
                </a:ln>
                <a:solidFill>
                  <a:srgbClr val="5AE075"/>
                </a:solidFill>
                <a:effectLst/>
                <a:uLnTx/>
                <a:uFillTx/>
                <a:latin typeface="Proxima Nova"/>
                <a:ea typeface="Proxima Nova"/>
                <a:cs typeface="Proxima Nova"/>
                <a:sym typeface="Proxima Nova"/>
              </a:rPr>
              <a:t>joy</a:t>
            </a: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 Stories of joy and self-care </a:t>
            </a: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45720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5. “We all belong”: Stories of our common mission, that show we all </a:t>
            </a:r>
            <a:r>
              <a:rPr kumimoji="0" lang="en" sz="1400" b="0" i="0" u="none" strike="noStrike" kern="0" cap="none" spc="0" normalizeH="0" baseline="0" noProof="0">
                <a:ln>
                  <a:noFill/>
                </a:ln>
                <a:solidFill>
                  <a:srgbClr val="5AE075"/>
                </a:solidFill>
                <a:effectLst/>
                <a:uLnTx/>
                <a:uFillTx/>
                <a:latin typeface="Proxima Nova"/>
                <a:ea typeface="Proxima Nova"/>
                <a:cs typeface="Proxima Nova"/>
                <a:sym typeface="Proxima Nova"/>
              </a:rPr>
              <a:t>belong</a:t>
            </a: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 and have value</a:t>
            </a: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45720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45720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6. “Curiosity is the path to our best future”: Stories of </a:t>
            </a:r>
            <a:r>
              <a:rPr kumimoji="0" lang="en" sz="1400" b="0" i="0" u="none" strike="noStrike" kern="0" cap="none" spc="0" normalizeH="0" baseline="0" noProof="0">
                <a:ln>
                  <a:noFill/>
                </a:ln>
                <a:solidFill>
                  <a:srgbClr val="5AE075"/>
                </a:solidFill>
                <a:effectLst/>
                <a:uLnTx/>
                <a:uFillTx/>
                <a:latin typeface="Proxima Nova"/>
                <a:ea typeface="Proxima Nova"/>
                <a:cs typeface="Proxima Nova"/>
                <a:sym typeface="Proxima Nova"/>
              </a:rPr>
              <a:t>curiosity</a:t>
            </a: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 about each other and society, stories of people asking bold questions about the future they want to build</a:t>
            </a: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1003</Words>
  <Application>Microsoft Macintosh PowerPoint</Application>
  <PresentationFormat>On-screen Show (16:9)</PresentationFormat>
  <Paragraphs>75</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Arial</vt:lpstr>
      <vt:lpstr>Proxima Nova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Arathi Govind</cp:lastModifiedBy>
  <cp:revision>8</cp:revision>
  <dcterms:modified xsi:type="dcterms:W3CDTF">2021-10-21T15:46:38Z</dcterms:modified>
</cp:coreProperties>
</file>