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68" r:id="rId4"/>
    <p:sldId id="269" r:id="rId5"/>
    <p:sldId id="270" r:id="rId6"/>
    <p:sldId id="271" r:id="rId7"/>
    <p:sldId id="272" r:id="rId8"/>
    <p:sldId id="273" r:id="rId9"/>
    <p:sldId id="264" r:id="rId10"/>
    <p:sldId id="265" r:id="rId11"/>
    <p:sldId id="274" r:id="rId12"/>
    <p:sldId id="262"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Proxima Nova" panose="02000506030000020004"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53"/>
    <p:restoredTop sz="94621"/>
  </p:normalViewPr>
  <p:slideViewPr>
    <p:cSldViewPr snapToGrid="0">
      <p:cViewPr varScale="1">
        <p:scale>
          <a:sx n="70" d="100"/>
          <a:sy n="70" d="100"/>
        </p:scale>
        <p:origin x="184" y="13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U6FU1PXqMG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aleclimateconnections.org/2020/09/leah-thomas-harnesses-instagram-to-promote-a-vision-of-anti-racist-environmentalis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ationalgeographic.com/history/article/environmental-movement-very-white-these-leaders-want-change-tha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bs.org/video/lesson-plan-clip-2-inventing-tomorrow/"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inventingtomorrowmovie.co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thisiszerohour.org/files/ZeroHour_JustTransition.pdf" TargetMode="External"/><Relationship Id="rId3" Type="http://schemas.openxmlformats.org/officeDocument/2006/relationships/hyperlink" Target="https://vimeo.com/387928607" TargetMode="External"/><Relationship Id="rId7" Type="http://schemas.openxmlformats.org/officeDocument/2006/relationships/hyperlink" Target="https://yaleclimateconnections.org/2020/07/what-is-climate-justic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yesmagazine.org/environment/2020/09/21/intergenerational-climate-activism/" TargetMode="External"/><Relationship Id="rId5" Type="http://schemas.openxmlformats.org/officeDocument/2006/relationships/hyperlink" Target="https://climatejusticealliance.org/just-recovery/" TargetMode="External"/><Relationship Id="rId4" Type="http://schemas.openxmlformats.org/officeDocument/2006/relationships/hyperlink" Target="https://www.scientificamerican.com/article/covid-19-and-climate-change-threats-compound-in-minority-communities/" TargetMode="External"/><Relationship Id="rId9" Type="http://schemas.openxmlformats.org/officeDocument/2006/relationships/hyperlink" Target="https://www.yesmagazine.org/issues/just-transiti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KvIq3NXs04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44d9947b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44d9947b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b193b6b25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b193b6b25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a37df696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a37df696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https://youtu.be/U6FU1PXqMGY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dd0ebe2b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add0ebe2b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cf2457a0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cf2457a0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Leah Thomas Bio: “Leah Thomas is an eco-communicator, aka an environmentalist with a love for writing + creativity, based in Ventura, CA. She’s passionate about advocating for and exploring the relationship between social justice and environmentalism.”</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u="sng">
                <a:solidFill>
                  <a:schemeClr val="hlink"/>
                </a:solidFill>
                <a:latin typeface="Calibri"/>
                <a:ea typeface="Calibri"/>
                <a:cs typeface="Calibri"/>
                <a:sym typeface="Calibri"/>
                <a:hlinkClick r:id="rId3"/>
              </a:rPr>
              <a:t>https://yaleclimateconnections.org/2020/09/leah-thomas-harnesses-instagram-to-promote-a-vision-of-anti-racist-environmentalism/</a:t>
            </a:r>
            <a:endParaRPr>
              <a:latin typeface="Calibri"/>
              <a:ea typeface="Calibri"/>
              <a:cs typeface="Calibri"/>
              <a:sym typeface="Calibri"/>
            </a:endParaRPr>
          </a:p>
          <a:p>
            <a:pPr marL="0" lvl="0" indent="0" algn="l" rtl="0">
              <a:spcBef>
                <a:spcPts val="0"/>
              </a:spcBef>
              <a:spcAft>
                <a:spcPts val="0"/>
              </a:spcAft>
              <a:buNone/>
            </a:pPr>
            <a:r>
              <a:rPr lang="en" u="sng">
                <a:solidFill>
                  <a:schemeClr val="hlink"/>
                </a:solidFill>
                <a:latin typeface="Calibri"/>
                <a:ea typeface="Calibri"/>
                <a:cs typeface="Calibri"/>
                <a:sym typeface="Calibri"/>
                <a:hlinkClick r:id="rId4"/>
              </a:rPr>
              <a:t>https://www.nationalgeographic.com/history/article/environmental-movement-very-white-these-leaders-want-change-that</a:t>
            </a: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6e27b34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6e27b34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Inventing Tomorrow (clip): </a:t>
            </a:r>
            <a:r>
              <a:rPr lang="en" u="sng">
                <a:solidFill>
                  <a:schemeClr val="hlink"/>
                </a:solidFill>
                <a:latin typeface="Calibri"/>
                <a:ea typeface="Calibri"/>
                <a:cs typeface="Calibri"/>
                <a:sym typeface="Calibri"/>
                <a:hlinkClick r:id="rId3"/>
              </a:rPr>
              <a:t>https://www.pbs.org/video/lesson-plan-clip-2-inventing-tomorrow/</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Meet Fernando, Jesus, and José.</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sz="1150" b="1" i="1">
                <a:solidFill>
                  <a:schemeClr val="dk1"/>
                </a:solidFill>
                <a:latin typeface="Calibri"/>
                <a:ea typeface="Calibri"/>
                <a:cs typeface="Calibri"/>
                <a:sym typeface="Calibri"/>
              </a:rPr>
              <a:t>Inventing Tomorrow </a:t>
            </a:r>
            <a:r>
              <a:rPr lang="en" sz="1150">
                <a:solidFill>
                  <a:schemeClr val="dk1"/>
                </a:solidFill>
                <a:latin typeface="Calibri"/>
                <a:ea typeface="Calibri"/>
                <a:cs typeface="Calibri"/>
                <a:sym typeface="Calibri"/>
              </a:rPr>
              <a:t>follows young scientists from</a:t>
            </a:r>
            <a:r>
              <a:rPr lang="en" sz="1150" b="1">
                <a:solidFill>
                  <a:schemeClr val="dk1"/>
                </a:solidFill>
                <a:latin typeface="Calibri"/>
                <a:ea typeface="Calibri"/>
                <a:cs typeface="Calibri"/>
                <a:sym typeface="Calibri"/>
              </a:rPr>
              <a:t> Indonesia, Hawaii, India, and Mexico</a:t>
            </a:r>
            <a:r>
              <a:rPr lang="en" sz="1150">
                <a:solidFill>
                  <a:schemeClr val="dk1"/>
                </a:solidFill>
                <a:latin typeface="Calibri"/>
                <a:ea typeface="Calibri"/>
                <a:cs typeface="Calibri"/>
                <a:sym typeface="Calibri"/>
              </a:rPr>
              <a:t> who propose innovative solutions to fix some of the most complex environmental issues facing humanity today – right in their own backyards.  The students are preparing original scientific research projects they will defend at ISEF, the Intel International Science and Engineering Fair, a program of the Society for Science &amp; the Public.  The students travel to Los Angeles from all corners of the world to participate in ISEF 2017.  The film follows them as they participate in social activities, field trips, and the gauntlet of judging.  No matter who wins a prize, the students all make connections many call life changing.  These young scientists invite a </a:t>
            </a:r>
            <a:r>
              <a:rPr lang="en" sz="1150" b="1">
                <a:solidFill>
                  <a:schemeClr val="dk1"/>
                </a:solidFill>
                <a:latin typeface="Calibri"/>
                <a:ea typeface="Calibri"/>
                <a:cs typeface="Calibri"/>
                <a:sym typeface="Calibri"/>
              </a:rPr>
              <a:t>worldwide role reversal,</a:t>
            </a:r>
            <a:r>
              <a:rPr lang="en" sz="1150">
                <a:solidFill>
                  <a:schemeClr val="dk1"/>
                </a:solidFill>
                <a:latin typeface="Calibri"/>
                <a:ea typeface="Calibri"/>
                <a:cs typeface="Calibri"/>
                <a:sym typeface="Calibri"/>
              </a:rPr>
              <a:t> where the youth show the way towards a more sustainable future.</a:t>
            </a:r>
            <a:endParaRPr sz="1150">
              <a:solidFill>
                <a:schemeClr val="dk1"/>
              </a:solidFill>
              <a:latin typeface="Calibri"/>
              <a:ea typeface="Calibri"/>
              <a:cs typeface="Calibri"/>
              <a:sym typeface="Calibri"/>
            </a:endParaRPr>
          </a:p>
          <a:p>
            <a:pPr marL="0" lvl="0" indent="0" algn="l" rtl="0">
              <a:spcBef>
                <a:spcPts val="0"/>
              </a:spcBef>
              <a:spcAft>
                <a:spcPts val="0"/>
              </a:spcAft>
              <a:buNone/>
            </a:pPr>
            <a:endParaRPr sz="1150">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Share the above clip from </a:t>
            </a:r>
            <a:r>
              <a:rPr lang="en" i="1">
                <a:solidFill>
                  <a:schemeClr val="dk1"/>
                </a:solidFill>
                <a:latin typeface="Calibri"/>
                <a:ea typeface="Calibri"/>
                <a:cs typeface="Calibri"/>
                <a:sym typeface="Calibri"/>
              </a:rPr>
              <a:t>Inventing Tomorrow </a:t>
            </a:r>
            <a:r>
              <a:rPr lang="en">
                <a:solidFill>
                  <a:schemeClr val="dk1"/>
                </a:solidFill>
                <a:latin typeface="Calibri"/>
                <a:ea typeface="Calibri"/>
                <a:cs typeface="Calibri"/>
                <a:sym typeface="Calibri"/>
              </a:rPr>
              <a:t>with students.  Let students know that in this clip they will hear a small part of the story of Fernando, Jesus, and José, a team from Mexico preparing to attend ISEF.  As they watch the clip, can they catch what it is that Fernando, Jesus and José are working on; and why?</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 i="1">
                <a:solidFill>
                  <a:schemeClr val="dk1"/>
                </a:solidFill>
                <a:latin typeface="Calibri"/>
                <a:ea typeface="Calibri"/>
                <a:cs typeface="Calibri"/>
                <a:sym typeface="Calibri"/>
              </a:rPr>
              <a:t>Inventing Tomorrow </a:t>
            </a:r>
            <a:r>
              <a:rPr lang="en">
                <a:solidFill>
                  <a:schemeClr val="dk1"/>
                </a:solidFill>
                <a:latin typeface="Calibri"/>
                <a:ea typeface="Calibri"/>
                <a:cs typeface="Calibri"/>
                <a:sym typeface="Calibri"/>
              </a:rPr>
              <a:t>website: </a:t>
            </a:r>
            <a:r>
              <a:rPr lang="en"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https://www.inventingtomorrowmovie.com</a:t>
            </a:r>
            <a:endParaRPr>
              <a:solidFill>
                <a:srgbClr val="1155CC"/>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Note from filmmaker Laura Nix: this full film can be made available to interested teachers/schools.</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Some questions you might explore after watching the clip of Fernando, Jesus, and José.</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Reflections on this clip?  Things that stood out to you most in watching?</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it is that Fernando, Jesus, and José were working on?</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inspired their project?  What’s their connection to their innovation?</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is the impact for you of seeing this film in Spanish with English subtitles?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Which images stayed with you after watching?</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Did you notice contrasting images? (seeming opposites, things moving in different directions)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This is a small clip from a larger story that follows students from</a:t>
            </a:r>
            <a:r>
              <a:rPr lang="en" sz="1150" b="1">
                <a:solidFill>
                  <a:schemeClr val="dk1"/>
                </a:solidFill>
                <a:latin typeface="Calibri"/>
                <a:ea typeface="Calibri"/>
                <a:cs typeface="Calibri"/>
                <a:sym typeface="Calibri"/>
              </a:rPr>
              <a:t> Indonesia, Hawaii, India, and Mexico </a:t>
            </a:r>
            <a:r>
              <a:rPr lang="en" sz="1150">
                <a:solidFill>
                  <a:schemeClr val="dk1"/>
                </a:solidFill>
                <a:latin typeface="Calibri"/>
                <a:ea typeface="Calibri"/>
                <a:cs typeface="Calibri"/>
                <a:sym typeface="Calibri"/>
              </a:rPr>
              <a:t>to an international science and engineering fair.  Even in this clip, how is the story narrated?</a:t>
            </a:r>
            <a:endParaRPr sz="1150">
              <a:solidFill>
                <a:schemeClr val="dk1"/>
              </a:solidFill>
              <a:latin typeface="Calibri"/>
              <a:ea typeface="Calibri"/>
              <a:cs typeface="Calibri"/>
              <a:sym typeface="Calibri"/>
            </a:endParaRPr>
          </a:p>
          <a:p>
            <a:pPr marL="914400" lvl="1" indent="-301625" algn="l" rtl="0">
              <a:spcBef>
                <a:spcPts val="0"/>
              </a:spcBef>
              <a:spcAft>
                <a:spcPts val="0"/>
              </a:spcAft>
              <a:buClr>
                <a:schemeClr val="dk1"/>
              </a:buClr>
              <a:buSzPts val="1150"/>
              <a:buFont typeface="Calibri"/>
              <a:buChar char="○"/>
            </a:pPr>
            <a:r>
              <a:rPr lang="en" sz="1150">
                <a:solidFill>
                  <a:schemeClr val="dk1"/>
                </a:solidFill>
                <a:latin typeface="Calibri"/>
                <a:ea typeface="Calibri"/>
                <a:cs typeface="Calibri"/>
                <a:sym typeface="Calibri"/>
              </a:rPr>
              <a:t>What do you learn/feel about Fernando, Jesus, and </a:t>
            </a:r>
            <a:r>
              <a:rPr lang="en">
                <a:solidFill>
                  <a:schemeClr val="dk1"/>
                </a:solidFill>
                <a:latin typeface="Calibri"/>
                <a:ea typeface="Calibri"/>
                <a:cs typeface="Calibri"/>
                <a:sym typeface="Calibri"/>
              </a:rPr>
              <a:t>José?</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Why do you think this film was made?  Just based on this clip, what are some of the impacts you can imagine that director Laura Nix was/is interested to inspire?  </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does she present that people in this clip?  </a:t>
            </a:r>
            <a:endParaRPr>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c6e27b340d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c6e27b340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Laura Nix, the director of </a:t>
            </a:r>
            <a:r>
              <a:rPr lang="en" i="1">
                <a:solidFill>
                  <a:schemeClr val="dk1"/>
                </a:solidFill>
                <a:latin typeface="Calibri"/>
                <a:ea typeface="Calibri"/>
                <a:cs typeface="Calibri"/>
                <a:sym typeface="Calibri"/>
              </a:rPr>
              <a:t>Inventing Tomorrow</a:t>
            </a:r>
            <a:r>
              <a:rPr lang="en">
                <a:solidFill>
                  <a:schemeClr val="dk1"/>
                </a:solidFill>
                <a:latin typeface="Calibri"/>
                <a:ea typeface="Calibri"/>
                <a:cs typeface="Calibri"/>
                <a:sym typeface="Calibri"/>
              </a:rPr>
              <a:t>, recalls: “When we were casting for the film...we discovered that in developing countries,approximately </a:t>
            </a:r>
            <a:r>
              <a:rPr lang="en" b="1">
                <a:solidFill>
                  <a:schemeClr val="dk1"/>
                </a:solidFill>
                <a:latin typeface="Calibri"/>
                <a:ea typeface="Calibri"/>
                <a:cs typeface="Calibri"/>
                <a:sym typeface="Calibri"/>
              </a:rPr>
              <a:t>60-70%</a:t>
            </a:r>
            <a:r>
              <a:rPr lang="en">
                <a:solidFill>
                  <a:schemeClr val="dk1"/>
                </a:solidFill>
                <a:latin typeface="Calibri"/>
                <a:ea typeface="Calibri"/>
                <a:cs typeface="Calibri"/>
                <a:sym typeface="Calibri"/>
              </a:rPr>
              <a:t> of student projects we reviewed were intended to have an environmental impact in their own communities. But when we dug into the projects in the United States, that number fell to around </a:t>
            </a:r>
            <a:r>
              <a:rPr lang="en" b="1">
                <a:solidFill>
                  <a:schemeClr val="dk1"/>
                </a:solidFill>
                <a:latin typeface="Calibri"/>
                <a:ea typeface="Calibri"/>
                <a:cs typeface="Calibri"/>
                <a:sym typeface="Calibri"/>
              </a:rPr>
              <a:t>10%</a:t>
            </a:r>
            <a:r>
              <a:rPr lang="en">
                <a:solidFill>
                  <a:schemeClr val="dk1"/>
                </a:solidFill>
                <a:latin typeface="Calibri"/>
                <a:ea typeface="Calibri"/>
                <a:cs typeface="Calibri"/>
                <a:sym typeface="Calibri"/>
              </a:rPr>
              <a:t>.” </a:t>
            </a:r>
            <a:r>
              <a:rPr lang="en" i="1">
                <a:solidFill>
                  <a:schemeClr val="dk1"/>
                </a:solidFill>
                <a:latin typeface="Calibri"/>
                <a:ea typeface="Calibri"/>
                <a:cs typeface="Calibri"/>
                <a:sym typeface="Calibri"/>
              </a:rPr>
              <a:t> </a:t>
            </a:r>
            <a:r>
              <a:rPr lang="en" b="1" i="1">
                <a:solidFill>
                  <a:schemeClr val="dk1"/>
                </a:solidFill>
                <a:latin typeface="Calibri"/>
                <a:ea typeface="Calibri"/>
                <a:cs typeface="Calibri"/>
                <a:sym typeface="Calibri"/>
              </a:rPr>
              <a:t>Why do you think this is?</a:t>
            </a:r>
            <a:endParaRPr b="1"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
                <a:solidFill>
                  <a:schemeClr val="dk1"/>
                </a:solidFill>
                <a:latin typeface="Calibri"/>
                <a:ea typeface="Calibri"/>
                <a:cs typeface="Calibri"/>
                <a:sym typeface="Calibri"/>
              </a:rPr>
              <a:t>She goes on to say: “We interviewed over 100 ISEF finalists around the world, and learned that most of the students who were focusing their research on environmental solutions were </a:t>
            </a:r>
            <a:r>
              <a:rPr lang="en" b="1">
                <a:solidFill>
                  <a:schemeClr val="dk1"/>
                </a:solidFill>
                <a:latin typeface="Calibri"/>
                <a:ea typeface="Calibri"/>
                <a:cs typeface="Calibri"/>
                <a:sym typeface="Calibri"/>
              </a:rPr>
              <a:t>motivated by an issue that was facing their local community</a:t>
            </a:r>
            <a:r>
              <a:rPr lang="en">
                <a:solidFill>
                  <a:schemeClr val="dk1"/>
                </a:solidFill>
                <a:latin typeface="Calibri"/>
                <a:ea typeface="Calibri"/>
                <a:cs typeface="Calibri"/>
                <a:sym typeface="Calibri"/>
              </a:rPr>
              <a:t>.   Over time, we realized young people who live in American frontline communities, mostly urban and rural students who are directly impacted by environmental injustice, don’t have access to the type of advanced STEM education that trains students to qualify for the top science fairs....Our [film] and program is designed to inspire young people to create solutions that lead to cleaner air, potable water, reducing industrial contamination, renewable energy, and improved quality of life for their families and communities.”</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can more frontline communities speak up for their own needs, and also feel empowered to share their knowledge, ideas, innovations, and creative solutions?</a:t>
            </a:r>
            <a:endParaRPr>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a4b9061f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ba4b9061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https://vimeo.com/387928607</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You might consider some of the following questions: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Reflections on this video?  What feeling(s) did you experience watching it?</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does it mean to be in a “</a:t>
            </a:r>
            <a:r>
              <a:rPr lang="en" b="1">
                <a:solidFill>
                  <a:schemeClr val="dk1"/>
                </a:solidFill>
                <a:latin typeface="Calibri"/>
                <a:ea typeface="Calibri"/>
                <a:cs typeface="Calibri"/>
                <a:sym typeface="Calibri"/>
              </a:rPr>
              <a:t>frontline community</a:t>
            </a:r>
            <a:r>
              <a:rPr lang="e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do you think </a:t>
            </a:r>
            <a:r>
              <a:rPr lang="en" u="sng">
                <a:solidFill>
                  <a:srgbClr val="1155C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the pandemic </a:t>
            </a:r>
            <a:r>
              <a:rPr lang="en">
                <a:solidFill>
                  <a:schemeClr val="dk1"/>
                </a:solidFill>
                <a:latin typeface="Calibri"/>
                <a:ea typeface="Calibri"/>
                <a:cs typeface="Calibri"/>
                <a:sym typeface="Calibri"/>
              </a:rPr>
              <a:t>continues to impact communities disproportionately facing challenges like fossil-fuel pollution, poor access to clean air/clean water?</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Did you recognize issues of concern in this video that are also impacting your local community?</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do you think about the notion of “your community”?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do you think is meant by the phrase “</a:t>
            </a:r>
            <a:r>
              <a:rPr lang="en" b="1">
                <a:solidFill>
                  <a:schemeClr val="dk1"/>
                </a:solidFill>
                <a:latin typeface="Calibri"/>
                <a:ea typeface="Calibri"/>
                <a:cs typeface="Calibri"/>
                <a:sym typeface="Calibri"/>
              </a:rPr>
              <a:t>just recovery</a:t>
            </a:r>
            <a:r>
              <a:rPr lang="en">
                <a:solidFill>
                  <a:schemeClr val="dk1"/>
                </a:solidFill>
                <a:latin typeface="Calibri"/>
                <a:ea typeface="Calibri"/>
                <a:cs typeface="Calibri"/>
                <a:sym typeface="Calibri"/>
              </a:rPr>
              <a:t>”? [*also see film included in Slide 7]</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Recovery from what?</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could have recovery be “</a:t>
            </a:r>
            <a:r>
              <a:rPr lang="en"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just</a:t>
            </a:r>
            <a:r>
              <a:rPr lang="e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Community gardens and food growing were mentioned multiple times in this video, why?  </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are some possible connections between community organizing, food systems and environmental justice?</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were young people portrayed in this video?  </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Were they talked about?  Speaking for themselves?  </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priorities did the young people in this video express?</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How are </a:t>
            </a:r>
            <a:r>
              <a:rPr lang="en"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youth and older adults/elders</a:t>
            </a:r>
            <a:r>
              <a:rPr lang="en">
                <a:solidFill>
                  <a:schemeClr val="dk1"/>
                </a:solidFill>
                <a:latin typeface="Calibri"/>
                <a:ea typeface="Calibri"/>
                <a:cs typeface="Calibri"/>
                <a:sym typeface="Calibri"/>
              </a:rPr>
              <a:t> shown working together in this video?</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Why do young people in this video reference “</a:t>
            </a:r>
            <a:r>
              <a:rPr lang="en" u="sng">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climate justice</a:t>
            </a:r>
            <a:r>
              <a:rPr lang="en">
                <a:solidFill>
                  <a:schemeClr val="dk1"/>
                </a:solidFill>
                <a:latin typeface="Calibri"/>
                <a:ea typeface="Calibri"/>
                <a:cs typeface="Calibri"/>
                <a:sym typeface="Calibri"/>
              </a:rPr>
              <a:t>” as being part of “a movement”?</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What makes something “a movement”?</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Additional perspectives you might explore:</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u="sng">
                <a:solidFill>
                  <a:srgbClr val="1155CC"/>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Zero Hour</a:t>
            </a:r>
            <a:r>
              <a:rPr lang="en">
                <a:solidFill>
                  <a:srgbClr val="1155CC"/>
                </a:solidFill>
                <a:latin typeface="Calibri"/>
                <a:ea typeface="Calibri"/>
                <a:cs typeface="Calibri"/>
                <a:sym typeface="Calibri"/>
              </a:rPr>
              <a:t> </a:t>
            </a:r>
            <a:r>
              <a:rPr lang="en">
                <a:solidFill>
                  <a:schemeClr val="dk1"/>
                </a:solidFill>
                <a:latin typeface="Calibri"/>
                <a:ea typeface="Calibri"/>
                <a:cs typeface="Calibri"/>
                <a:sym typeface="Calibri"/>
              </a:rPr>
              <a:t>on principles and practices of a “Just Transition”</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a:solidFill>
                  <a:schemeClr val="dk1"/>
                </a:solidFill>
                <a:latin typeface="Calibri"/>
                <a:ea typeface="Calibri"/>
                <a:cs typeface="Calibri"/>
                <a:sym typeface="Calibri"/>
              </a:rPr>
              <a:t>YES Magazine</a:t>
            </a:r>
            <a:r>
              <a:rPr lang="en">
                <a:solidFill>
                  <a:schemeClr val="dk1"/>
                </a:solidFill>
                <a:latin typeface="Calibri"/>
                <a:ea typeface="Calibri"/>
                <a:cs typeface="Calibri"/>
                <a:sym typeface="Calibri"/>
              </a:rPr>
              <a:t> and “</a:t>
            </a:r>
            <a:r>
              <a:rPr lang="en" u="sng">
                <a:solidFill>
                  <a:srgbClr val="1155CC"/>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The Just Transition Issue</a:t>
            </a:r>
            <a:r>
              <a:rPr lang="e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a:solidFill>
                  <a:schemeClr val="dk1"/>
                </a:solidFill>
                <a:latin typeface="Calibri"/>
                <a:ea typeface="Calibri"/>
                <a:cs typeface="Calibri"/>
                <a:sym typeface="Calibri"/>
              </a:rPr>
              <a:t>YES Magazine </a:t>
            </a:r>
            <a:r>
              <a:rPr lang="en">
                <a:solidFill>
                  <a:schemeClr val="dk1"/>
                </a:solidFill>
                <a:latin typeface="Calibri"/>
                <a:ea typeface="Calibri"/>
                <a:cs typeface="Calibri"/>
                <a:sym typeface="Calibri"/>
              </a:rPr>
              <a:t>and “</a:t>
            </a:r>
            <a:r>
              <a:rPr lang="en" u="sng">
                <a:solidFill>
                  <a:srgbClr val="1155CC"/>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The Power of Inclusive, Intergenerational Climate Activism</a:t>
            </a:r>
            <a:r>
              <a:rPr lang="en">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a85b58474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a85b58474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Calibri"/>
                <a:ea typeface="Calibri"/>
                <a:cs typeface="Calibri"/>
                <a:sym typeface="Calibri"/>
                <a:hlinkClick r:id="rId3"/>
              </a:rPr>
              <a:t>https://youtu.be/KvIq3NXs04E</a:t>
            </a:r>
            <a:endParaRPr>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193b6b2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193b6b2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44d9947b0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44d9947b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youtu.be/V_A78zDBwY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youtu.be/U6FU1PXqMG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pbs.org/video/lesson-plan-clip-2-inventing-tomorrow/"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vimeo.com/38792860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hyperlink" Target="https://youtu.be/KvIq3NXs04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C1nWGwcIU9Y&amp;t=10s&amp;ab_channel=SIFFNews"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55" name="Google Shape;55;p13"/>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
        <p:cNvGrpSpPr/>
        <p:nvPr/>
      </p:nvGrpSpPr>
      <p:grpSpPr>
        <a:xfrm>
          <a:off x="0" y="0"/>
          <a:ext cx="0" cy="0"/>
          <a:chOff x="0" y="0"/>
          <a:chExt cx="0" cy="0"/>
        </a:xfrm>
      </p:grpSpPr>
      <p:sp>
        <p:nvSpPr>
          <p:cNvPr id="123" name="Google Shape;123;p22"/>
          <p:cNvSpPr txBox="1"/>
          <p:nvPr/>
        </p:nvSpPr>
        <p:spPr>
          <a:xfrm>
            <a:off x="1325300" y="2283500"/>
            <a:ext cx="52587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a:solidFill>
                  <a:srgbClr val="FFFFFF"/>
                </a:solidFill>
                <a:latin typeface="Proxima Nova"/>
                <a:ea typeface="Proxima Nova"/>
                <a:cs typeface="Proxima Nova"/>
                <a:sym typeface="Proxima Nova"/>
              </a:rPr>
              <a:t>Bonus Slides</a:t>
            </a:r>
            <a:endParaRPr sz="3400">
              <a:solidFill>
                <a:srgbClr val="FFFFFF"/>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4"/>
          <p:cNvPicPr preferRelativeResize="0"/>
          <p:nvPr/>
        </p:nvPicPr>
        <p:blipFill>
          <a:blip r:embed="rId3">
            <a:alphaModFix/>
          </a:blip>
          <a:stretch>
            <a:fillRect/>
          </a:stretch>
        </p:blipFill>
        <p:spPr>
          <a:xfrm>
            <a:off x="-43577" y="-457600"/>
            <a:ext cx="9187575" cy="6133195"/>
          </a:xfrm>
          <a:prstGeom prst="rect">
            <a:avLst/>
          </a:prstGeom>
          <a:noFill/>
          <a:ln>
            <a:noFill/>
          </a:ln>
        </p:spPr>
      </p:pic>
      <p:pic>
        <p:nvPicPr>
          <p:cNvPr id="130" name="Google Shape;130;p24">
            <a:hlinkClick r:id="rId4"/>
          </p:cNvPr>
          <p:cNvPicPr preferRelativeResize="0"/>
          <p:nvPr/>
        </p:nvPicPr>
        <p:blipFill>
          <a:blip r:embed="rId5">
            <a:alphaModFix/>
          </a:blip>
          <a:stretch>
            <a:fillRect/>
          </a:stretch>
        </p:blipFill>
        <p:spPr>
          <a:xfrm>
            <a:off x="6681175" y="3550775"/>
            <a:ext cx="1290451" cy="1290451"/>
          </a:xfrm>
          <a:prstGeom prst="rect">
            <a:avLst/>
          </a:prstGeom>
          <a:noFill/>
          <a:ln>
            <a:noFill/>
          </a:ln>
          <a:effectLst>
            <a:outerShdw blurRad="57150" dist="19050" dir="5400000" algn="bl" rotWithShape="0">
              <a:srgbClr val="000000">
                <a:alpha val="50000"/>
              </a:srgbClr>
            </a:outerShdw>
          </a:effectLst>
        </p:spPr>
      </p:pic>
      <p:sp>
        <p:nvSpPr>
          <p:cNvPr id="131" name="Google Shape;131;p24"/>
          <p:cNvSpPr txBox="1"/>
          <p:nvPr/>
        </p:nvSpPr>
        <p:spPr>
          <a:xfrm>
            <a:off x="3135175" y="4246800"/>
            <a:ext cx="32523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i="1">
                <a:solidFill>
                  <a:srgbClr val="FFFFFF"/>
                </a:solidFill>
                <a:latin typeface="Proxima Nova"/>
                <a:ea typeface="Proxima Nova"/>
                <a:cs typeface="Proxima Nova"/>
                <a:sym typeface="Proxima Nova"/>
              </a:rPr>
              <a:t>Light Pollution 101</a:t>
            </a:r>
            <a:endParaRPr sz="3000" i="1">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0"/>
        <p:cNvGrpSpPr/>
        <p:nvPr/>
      </p:nvGrpSpPr>
      <p:grpSpPr>
        <a:xfrm>
          <a:off x="0" y="0"/>
          <a:ext cx="0" cy="0"/>
          <a:chOff x="0" y="0"/>
          <a:chExt cx="0" cy="0"/>
        </a:xfrm>
      </p:grpSpPr>
      <p:pic>
        <p:nvPicPr>
          <p:cNvPr id="101" name="Google Shape;101;p19"/>
          <p:cNvPicPr preferRelativeResize="0"/>
          <p:nvPr/>
        </p:nvPicPr>
        <p:blipFill>
          <a:blip r:embed="rId3">
            <a:alphaModFix/>
          </a:blip>
          <a:stretch>
            <a:fillRect/>
          </a:stretch>
        </p:blipFill>
        <p:spPr>
          <a:xfrm>
            <a:off x="-76200" y="-927100"/>
            <a:ext cx="9220194" cy="6146796"/>
          </a:xfrm>
          <a:prstGeom prst="rect">
            <a:avLst/>
          </a:prstGeom>
          <a:noFill/>
          <a:ln>
            <a:noFill/>
          </a:ln>
        </p:spPr>
      </p:pic>
      <p:pic>
        <p:nvPicPr>
          <p:cNvPr id="102" name="Google Shape;102;p19">
            <a:hlinkClick r:id="rId4"/>
          </p:cNvPr>
          <p:cNvPicPr preferRelativeResize="0"/>
          <p:nvPr/>
        </p:nvPicPr>
        <p:blipFill>
          <a:blip r:embed="rId5">
            <a:alphaModFix/>
          </a:blip>
          <a:stretch>
            <a:fillRect/>
          </a:stretch>
        </p:blipFill>
        <p:spPr>
          <a:xfrm>
            <a:off x="6669751" y="2586269"/>
            <a:ext cx="1229549" cy="1229549"/>
          </a:xfrm>
          <a:prstGeom prst="rect">
            <a:avLst/>
          </a:prstGeom>
          <a:noFill/>
          <a:ln>
            <a:noFill/>
          </a:ln>
          <a:effectLst>
            <a:outerShdw blurRad="57150" dist="19050" dir="5400000" algn="bl" rotWithShape="0">
              <a:srgbClr val="000000">
                <a:alpha val="50000"/>
              </a:srgbClr>
            </a:outerShdw>
          </a:effectLst>
        </p:spPr>
      </p:pic>
      <p:sp>
        <p:nvSpPr>
          <p:cNvPr id="103" name="Google Shape;103;p19"/>
          <p:cNvSpPr txBox="1"/>
          <p:nvPr/>
        </p:nvSpPr>
        <p:spPr>
          <a:xfrm>
            <a:off x="5528650" y="3812075"/>
            <a:ext cx="3698400" cy="1121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200">
                <a:solidFill>
                  <a:srgbClr val="EFEFEF"/>
                </a:solidFill>
                <a:latin typeface="Proxima Nova"/>
                <a:ea typeface="Proxima Nova"/>
                <a:cs typeface="Proxima Nova"/>
                <a:sym typeface="Proxima Nova"/>
              </a:rPr>
              <a:t>Rising Community:         </a:t>
            </a:r>
            <a:endParaRPr sz="3200">
              <a:solidFill>
                <a:srgbClr val="EFEFE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3200">
                <a:solidFill>
                  <a:srgbClr val="EFEFEF"/>
                </a:solidFill>
                <a:latin typeface="Proxima Nova"/>
                <a:ea typeface="Proxima Nova"/>
                <a:cs typeface="Proxima Nova"/>
                <a:sym typeface="Proxima Nova"/>
              </a:rPr>
              <a:t>        Vic Barrett</a:t>
            </a:r>
            <a:endParaRPr sz="3200">
              <a:solidFill>
                <a:srgbClr val="EFEFEF"/>
              </a:solidFill>
              <a:latin typeface="Proxima Nova"/>
              <a:ea typeface="Proxima Nova"/>
              <a:cs typeface="Proxima Nova"/>
              <a:sym typeface="Proxima Nova"/>
            </a:endParaRPr>
          </a:p>
          <a:p>
            <a:pPr marL="0" lvl="0" indent="0" algn="l" rtl="0">
              <a:spcBef>
                <a:spcPts val="0"/>
              </a:spcBef>
              <a:spcAft>
                <a:spcPts val="0"/>
              </a:spcAft>
              <a:buNone/>
            </a:pPr>
            <a:endParaRPr sz="3000" i="1">
              <a:solidFill>
                <a:srgbClr val="999999"/>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mt="64000"/>
          </a:blip>
          <a:stretch>
            <a:fillRect/>
          </a:stretch>
        </p:blipFill>
        <p:spPr>
          <a:xfrm>
            <a:off x="-1" y="-96475"/>
            <a:ext cx="9143998" cy="6102854"/>
          </a:xfrm>
          <a:prstGeom prst="rect">
            <a:avLst/>
          </a:prstGeom>
          <a:noFill/>
          <a:ln>
            <a:noFill/>
          </a:ln>
        </p:spPr>
      </p:pic>
      <p:sp>
        <p:nvSpPr>
          <p:cNvPr id="61" name="Google Shape;61;p14"/>
          <p:cNvSpPr txBox="1"/>
          <p:nvPr/>
        </p:nvSpPr>
        <p:spPr>
          <a:xfrm>
            <a:off x="3110250" y="1459025"/>
            <a:ext cx="2923500" cy="7773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500">
                <a:solidFill>
                  <a:srgbClr val="EFEFEF"/>
                </a:solidFill>
                <a:latin typeface="Proxima Nova"/>
                <a:ea typeface="Proxima Nova"/>
                <a:cs typeface="Proxima Nova"/>
                <a:sym typeface="Proxima Nova"/>
              </a:rPr>
              <a:t>ch.8</a:t>
            </a:r>
            <a:endParaRPr sz="2500">
              <a:solidFill>
                <a:srgbClr val="EFEFEF"/>
              </a:solidFill>
              <a:latin typeface="Proxima Nova"/>
              <a:ea typeface="Proxima Nova"/>
              <a:cs typeface="Proxima Nova"/>
              <a:sym typeface="Proxima Nova"/>
            </a:endParaRPr>
          </a:p>
        </p:txBody>
      </p:sp>
      <p:sp>
        <p:nvSpPr>
          <p:cNvPr id="62" name="Google Shape;62;p14"/>
          <p:cNvSpPr txBox="1"/>
          <p:nvPr/>
        </p:nvSpPr>
        <p:spPr>
          <a:xfrm>
            <a:off x="210748" y="2474802"/>
            <a:ext cx="8722500" cy="10977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Proxima Nova"/>
                <a:ea typeface="Proxima Nova"/>
                <a:cs typeface="Proxima Nova"/>
                <a:sym typeface="Proxima Nova"/>
              </a:rPr>
              <a:t>Youth Activism</a:t>
            </a:r>
            <a:endParaRPr sz="2400" dirty="0">
              <a:solidFill>
                <a:srgbClr val="FFFFFF"/>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2400" dirty="0">
              <a:solidFill>
                <a:srgbClr val="FFFFFF"/>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mt="45000"/>
          </a:blip>
          <a:stretch>
            <a:fillRect/>
          </a:stretch>
        </p:blipFill>
        <p:spPr>
          <a:xfrm>
            <a:off x="0" y="-301525"/>
            <a:ext cx="9143995" cy="5707053"/>
          </a:xfrm>
          <a:prstGeom prst="rect">
            <a:avLst/>
          </a:prstGeom>
          <a:noFill/>
          <a:ln>
            <a:noFill/>
          </a:ln>
        </p:spPr>
      </p:pic>
      <p:sp>
        <p:nvSpPr>
          <p:cNvPr id="68" name="Google Shape;68;p15"/>
          <p:cNvSpPr txBox="1"/>
          <p:nvPr/>
        </p:nvSpPr>
        <p:spPr>
          <a:xfrm>
            <a:off x="3725475" y="3387775"/>
            <a:ext cx="5253000" cy="1908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“When scrolling through your social media feed, share and amplify the messages you believe the world needs to hear.  Who knows–maybe it’ll surge </a:t>
            </a:r>
            <a:r>
              <a:rPr kumimoji="0" lang="en" sz="1400" b="0" i="0" u="none" strike="noStrike" kern="0" cap="none" spc="0" normalizeH="0" baseline="0" noProof="0">
                <a:ln>
                  <a:noFill/>
                </a:ln>
                <a:solidFill>
                  <a:srgbClr val="FFE599"/>
                </a:solidFill>
                <a:effectLst/>
                <a:uLnTx/>
                <a:uFillTx/>
                <a:latin typeface="Proxima Nova"/>
                <a:ea typeface="Proxima Nova"/>
                <a:cs typeface="Proxima Nova"/>
                <a:sym typeface="Proxima Nova"/>
              </a:rPr>
              <a:t>like a waterfall</a:t>
            </a: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 and change the hearts and minds of enough people to positively alter the future.  That’s an incredible responsibility.  I hope we use it wisely.”</a:t>
            </a: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182880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FFFFFF"/>
                </a:solidFill>
                <a:effectLst/>
                <a:uLnTx/>
                <a:uFillTx/>
                <a:latin typeface="Proxima Nova"/>
                <a:ea typeface="Proxima Nova"/>
                <a:cs typeface="Proxima Nova"/>
                <a:sym typeface="Proxima Nova"/>
              </a:rPr>
              <a:t>– Leah Thomas </a:t>
            </a: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cs typeface="Arial"/>
              <a:sym typeface="Arial"/>
            </a:endParaRPr>
          </a:p>
          <a:p>
            <a:pPr marL="4114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mt="25000"/>
          </a:blip>
          <a:stretch>
            <a:fillRect/>
          </a:stretch>
        </p:blipFill>
        <p:spPr>
          <a:xfrm>
            <a:off x="0" y="-301525"/>
            <a:ext cx="9143995" cy="5707053"/>
          </a:xfrm>
          <a:prstGeom prst="rect">
            <a:avLst/>
          </a:prstGeom>
          <a:noFill/>
          <a:ln>
            <a:noFill/>
          </a:ln>
        </p:spPr>
      </p:pic>
      <p:sp>
        <p:nvSpPr>
          <p:cNvPr id="74" name="Google Shape;74;p16"/>
          <p:cNvSpPr txBox="1"/>
          <p:nvPr/>
        </p:nvSpPr>
        <p:spPr>
          <a:xfrm>
            <a:off x="570488" y="3708525"/>
            <a:ext cx="8307600" cy="900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50" b="0" i="0" u="none" strike="noStrike" kern="0" cap="none" spc="0" normalizeH="0" baseline="0" noProof="0">
                <a:ln>
                  <a:noFill/>
                </a:ln>
                <a:solidFill>
                  <a:srgbClr val="FFFFFF"/>
                </a:solidFill>
                <a:effectLst/>
                <a:uLnTx/>
                <a:uFillTx/>
                <a:latin typeface="Proxima Nova"/>
                <a:ea typeface="Proxima Nova"/>
                <a:cs typeface="Proxima Nova"/>
                <a:sym typeface="Proxima Nova"/>
              </a:rPr>
              <a:t>“Meet passionate teenage innovators from around the globe who are creating cutting-edge solutions to confront the world’s environmental threats – found right in their own backyards”.... What inspires their innovations?  What solutions/stories await </a:t>
            </a:r>
            <a:r>
              <a:rPr kumimoji="0" lang="en" sz="1550" b="1" i="0" u="none" strike="noStrike" kern="0" cap="none" spc="0" normalizeH="0" baseline="0" noProof="0">
                <a:ln>
                  <a:noFill/>
                </a:ln>
                <a:solidFill>
                  <a:srgbClr val="FFE599"/>
                </a:solidFill>
                <a:effectLst/>
                <a:uLnTx/>
                <a:uFillTx/>
                <a:latin typeface="Proxima Nova"/>
                <a:ea typeface="Proxima Nova"/>
                <a:cs typeface="Proxima Nova"/>
                <a:sym typeface="Proxima Nova"/>
              </a:rPr>
              <a:t>you</a:t>
            </a:r>
            <a:r>
              <a:rPr kumimoji="0" lang="en" sz="1550" b="0" i="0" u="none" strike="noStrike" kern="0" cap="none" spc="0" normalizeH="0" baseline="0" noProof="0">
                <a:ln>
                  <a:noFill/>
                </a:ln>
                <a:solidFill>
                  <a:srgbClr val="FFFFFF"/>
                </a:solidFill>
                <a:effectLst/>
                <a:uLnTx/>
                <a:uFillTx/>
                <a:latin typeface="Proxima Nova"/>
                <a:ea typeface="Proxima Nova"/>
                <a:cs typeface="Proxima Nova"/>
                <a:sym typeface="Proxima Nova"/>
              </a:rPr>
              <a:t>?</a:t>
            </a:r>
            <a:endParaRPr kumimoji="0" sz="18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pic>
        <p:nvPicPr>
          <p:cNvPr id="75" name="Google Shape;75;p16"/>
          <p:cNvPicPr preferRelativeResize="0"/>
          <p:nvPr/>
        </p:nvPicPr>
        <p:blipFill>
          <a:blip r:embed="rId4">
            <a:alphaModFix/>
          </a:blip>
          <a:stretch>
            <a:fillRect/>
          </a:stretch>
        </p:blipFill>
        <p:spPr>
          <a:xfrm>
            <a:off x="-50125" y="244650"/>
            <a:ext cx="6118860" cy="3436275"/>
          </a:xfrm>
          <a:prstGeom prst="rect">
            <a:avLst/>
          </a:prstGeom>
          <a:noFill/>
          <a:ln>
            <a:noFill/>
          </a:ln>
        </p:spPr>
      </p:pic>
      <p:pic>
        <p:nvPicPr>
          <p:cNvPr id="76" name="Google Shape;76;p16">
            <a:hlinkClick r:id="rId5"/>
          </p:cNvPr>
          <p:cNvPicPr preferRelativeResize="0"/>
          <p:nvPr/>
        </p:nvPicPr>
        <p:blipFill>
          <a:blip r:embed="rId6">
            <a:alphaModFix/>
          </a:blip>
          <a:stretch>
            <a:fillRect/>
          </a:stretch>
        </p:blipFill>
        <p:spPr>
          <a:xfrm>
            <a:off x="4119042" y="2525934"/>
            <a:ext cx="1063375" cy="1053193"/>
          </a:xfrm>
          <a:prstGeom prst="rect">
            <a:avLst/>
          </a:prstGeom>
          <a:noFill/>
          <a:ln>
            <a:noFill/>
          </a:ln>
          <a:effectLst>
            <a:outerShdw blurRad="57150" dist="19050" dir="5400000" algn="bl" rotWithShape="0">
              <a:srgbClr val="000000">
                <a:alpha val="50000"/>
              </a:srgbClr>
            </a:outerShdw>
          </a:effectLst>
        </p:spPr>
      </p:pic>
      <p:pic>
        <p:nvPicPr>
          <p:cNvPr id="77" name="Google Shape;77;p16"/>
          <p:cNvPicPr preferRelativeResize="0"/>
          <p:nvPr/>
        </p:nvPicPr>
        <p:blipFill>
          <a:blip r:embed="rId7">
            <a:alphaModFix/>
          </a:blip>
          <a:stretch>
            <a:fillRect/>
          </a:stretch>
        </p:blipFill>
        <p:spPr>
          <a:xfrm>
            <a:off x="6084221" y="244650"/>
            <a:ext cx="3044323" cy="1697591"/>
          </a:xfrm>
          <a:prstGeom prst="rect">
            <a:avLst/>
          </a:prstGeom>
          <a:noFill/>
          <a:ln>
            <a:noFill/>
          </a:ln>
        </p:spPr>
      </p:pic>
      <p:pic>
        <p:nvPicPr>
          <p:cNvPr id="78" name="Google Shape;78;p16"/>
          <p:cNvPicPr preferRelativeResize="0"/>
          <p:nvPr/>
        </p:nvPicPr>
        <p:blipFill>
          <a:blip r:embed="rId8">
            <a:alphaModFix/>
          </a:blip>
          <a:stretch>
            <a:fillRect/>
          </a:stretch>
        </p:blipFill>
        <p:spPr>
          <a:xfrm>
            <a:off x="6068737" y="1937788"/>
            <a:ext cx="3075263" cy="1727015"/>
          </a:xfrm>
          <a:prstGeom prst="rect">
            <a:avLst/>
          </a:prstGeom>
          <a:noFill/>
          <a:ln>
            <a:noFill/>
          </a:ln>
        </p:spPr>
      </p:pic>
      <p:pic>
        <p:nvPicPr>
          <p:cNvPr id="79" name="Google Shape;79;p16"/>
          <p:cNvPicPr preferRelativeResize="0"/>
          <p:nvPr/>
        </p:nvPicPr>
        <p:blipFill>
          <a:blip r:embed="rId9">
            <a:alphaModFix/>
          </a:blip>
          <a:stretch>
            <a:fillRect/>
          </a:stretch>
        </p:blipFill>
        <p:spPr>
          <a:xfrm>
            <a:off x="7591176" y="3083250"/>
            <a:ext cx="1238000" cy="43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a:blip r:embed="rId3">
            <a:alphaModFix amt="54000"/>
          </a:blip>
          <a:stretch>
            <a:fillRect/>
          </a:stretch>
        </p:blipFill>
        <p:spPr>
          <a:xfrm>
            <a:off x="-1167275" y="-1398662"/>
            <a:ext cx="10446326" cy="6958774"/>
          </a:xfrm>
          <a:prstGeom prst="rect">
            <a:avLst/>
          </a:prstGeom>
          <a:noFill/>
          <a:ln>
            <a:noFill/>
          </a:ln>
        </p:spPr>
      </p:pic>
      <p:sp>
        <p:nvSpPr>
          <p:cNvPr id="85" name="Google Shape;85;p17"/>
          <p:cNvSpPr txBox="1"/>
          <p:nvPr/>
        </p:nvSpPr>
        <p:spPr>
          <a:xfrm>
            <a:off x="433950" y="1331575"/>
            <a:ext cx="8379000" cy="3386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600" b="1" i="1" u="none" strike="noStrike" kern="0" cap="none" spc="0" normalizeH="0" baseline="0" noProof="0">
                <a:ln>
                  <a:noFill/>
                </a:ln>
                <a:solidFill>
                  <a:srgbClr val="FFFFFF"/>
                </a:solidFill>
                <a:effectLst/>
                <a:uLnTx/>
                <a:uFillTx/>
                <a:latin typeface="Proxima Nova"/>
                <a:ea typeface="Proxima Nova"/>
                <a:cs typeface="Proxima Nova"/>
                <a:sym typeface="Proxima Nova"/>
              </a:rPr>
              <a:t>INVENTING TOMORROW</a:t>
            </a:r>
            <a:r>
              <a:rPr kumimoji="0" lang="en" sz="1600" b="1" i="0" u="none" strike="noStrike" kern="0" cap="none" spc="0" normalizeH="0" baseline="0" noProof="0">
                <a:ln>
                  <a:noFill/>
                </a:ln>
                <a:solidFill>
                  <a:srgbClr val="FFFFFF"/>
                </a:solidFill>
                <a:effectLst/>
                <a:uLnTx/>
                <a:uFillTx/>
                <a:latin typeface="Proxima Nova"/>
                <a:ea typeface="Proxima Nova"/>
                <a:cs typeface="Proxima Nova"/>
                <a:sym typeface="Proxima Nova"/>
              </a:rPr>
              <a:t> | DIRECTOR’S STATEMENT</a:t>
            </a:r>
            <a:r>
              <a:rPr kumimoji="0" lang="en" sz="1600" b="0" i="0" u="none" strike="noStrike" kern="0" cap="none" spc="0" normalizeH="0" baseline="0" noProof="0">
                <a:ln>
                  <a:noFill/>
                </a:ln>
                <a:solidFill>
                  <a:srgbClr val="FFFFFF"/>
                </a:solidFill>
                <a:effectLst/>
                <a:uLnTx/>
                <a:uFillTx/>
                <a:latin typeface="Proxima Nova"/>
                <a:ea typeface="Proxima Nova"/>
                <a:cs typeface="Proxima Nova"/>
                <a:sym typeface="Proxima Nova"/>
              </a:rPr>
              <a:t> | LAURA NIX</a:t>
            </a:r>
            <a:endParaRPr kumimoji="0" sz="16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Proxima Nova"/>
                <a:ea typeface="Proxima Nova"/>
                <a:cs typeface="Proxima Nova"/>
                <a:sym typeface="Proxima Nova"/>
              </a:rPr>
              <a:t>Laura Nix, the director of </a:t>
            </a:r>
            <a:r>
              <a:rPr kumimoji="0" lang="en" sz="1600" b="0" i="1" u="none" strike="noStrike" kern="0" cap="none" spc="0" normalizeH="0" baseline="0" noProof="0">
                <a:ln>
                  <a:noFill/>
                </a:ln>
                <a:solidFill>
                  <a:srgbClr val="FFFFFF"/>
                </a:solidFill>
                <a:effectLst/>
                <a:uLnTx/>
                <a:uFillTx/>
                <a:latin typeface="Proxima Nova"/>
                <a:ea typeface="Proxima Nova"/>
                <a:cs typeface="Proxima Nova"/>
                <a:sym typeface="Proxima Nova"/>
              </a:rPr>
              <a:t>Inventing Tomorrow</a:t>
            </a:r>
            <a:r>
              <a:rPr kumimoji="0" lang="en" sz="1600" b="0" i="0" u="none" strike="noStrike" kern="0" cap="none" spc="0" normalizeH="0" baseline="0" noProof="0">
                <a:ln>
                  <a:noFill/>
                </a:ln>
                <a:solidFill>
                  <a:srgbClr val="FFFFFF"/>
                </a:solidFill>
                <a:effectLst/>
                <a:uLnTx/>
                <a:uFillTx/>
                <a:latin typeface="Proxima Nova"/>
                <a:ea typeface="Proxima Nova"/>
                <a:cs typeface="Proxima Nova"/>
                <a:sym typeface="Proxima Nova"/>
              </a:rPr>
              <a:t>, recalls: “When we were casting for the film...we discovered that in developing countries, approximately </a:t>
            </a:r>
            <a:r>
              <a:rPr kumimoji="0" lang="en" sz="1600" b="1" i="0" u="none" strike="noStrike" kern="0" cap="none" spc="0" normalizeH="0" baseline="0" noProof="0">
                <a:ln>
                  <a:noFill/>
                </a:ln>
                <a:solidFill>
                  <a:srgbClr val="FFE599"/>
                </a:solidFill>
                <a:effectLst/>
                <a:uLnTx/>
                <a:uFillTx/>
                <a:latin typeface="Proxima Nova"/>
                <a:ea typeface="Proxima Nova"/>
                <a:cs typeface="Proxima Nova"/>
                <a:sym typeface="Proxima Nova"/>
              </a:rPr>
              <a:t>60-70%</a:t>
            </a:r>
            <a:r>
              <a:rPr kumimoji="0" lang="en" sz="1600" b="1" i="0" u="none" strike="noStrike" kern="0" cap="none" spc="0" normalizeH="0" baseline="0" noProof="0">
                <a:ln>
                  <a:noFill/>
                </a:ln>
                <a:solidFill>
                  <a:srgbClr val="FFFFFF"/>
                </a:solidFill>
                <a:effectLst/>
                <a:uLnTx/>
                <a:uFillTx/>
                <a:latin typeface="Proxima Nova"/>
                <a:ea typeface="Proxima Nova"/>
                <a:cs typeface="Proxima Nova"/>
                <a:sym typeface="Proxima Nova"/>
              </a:rPr>
              <a:t> of student projects</a:t>
            </a:r>
            <a:r>
              <a:rPr kumimoji="0" lang="en" sz="1600" b="0" i="0" u="none" strike="noStrike" kern="0" cap="none" spc="0" normalizeH="0" baseline="0" noProof="0">
                <a:ln>
                  <a:noFill/>
                </a:ln>
                <a:solidFill>
                  <a:srgbClr val="FFFFFF"/>
                </a:solidFill>
                <a:effectLst/>
                <a:uLnTx/>
                <a:uFillTx/>
                <a:latin typeface="Proxima Nova"/>
                <a:ea typeface="Proxima Nova"/>
                <a:cs typeface="Proxima Nova"/>
                <a:sym typeface="Proxima Nova"/>
              </a:rPr>
              <a:t> we reviewed were intended to have an environmental impact in their own communities. </a:t>
            </a:r>
            <a:endParaRPr kumimoji="0" sz="16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Proxima Nova"/>
                <a:ea typeface="Proxima Nova"/>
                <a:cs typeface="Proxima Nova"/>
                <a:sym typeface="Proxima Nova"/>
              </a:rPr>
              <a:t>But when we dug into the projects </a:t>
            </a:r>
            <a:r>
              <a:rPr kumimoji="0" lang="en" sz="1600" b="1" i="0" u="none" strike="noStrike" kern="0" cap="none" spc="0" normalizeH="0" baseline="0" noProof="0">
                <a:ln>
                  <a:noFill/>
                </a:ln>
                <a:solidFill>
                  <a:srgbClr val="FFFFFF"/>
                </a:solidFill>
                <a:effectLst/>
                <a:uLnTx/>
                <a:uFillTx/>
                <a:latin typeface="Proxima Nova"/>
                <a:ea typeface="Proxima Nova"/>
                <a:cs typeface="Proxima Nova"/>
                <a:sym typeface="Proxima Nova"/>
              </a:rPr>
              <a:t>in the United States, that number fell to around </a:t>
            </a:r>
            <a:r>
              <a:rPr kumimoji="0" lang="en" sz="1600" b="1" i="0" u="none" strike="noStrike" kern="0" cap="none" spc="0" normalizeH="0" baseline="0" noProof="0">
                <a:ln>
                  <a:noFill/>
                </a:ln>
                <a:solidFill>
                  <a:srgbClr val="FFE599"/>
                </a:solidFill>
                <a:effectLst/>
                <a:uLnTx/>
                <a:uFillTx/>
                <a:latin typeface="Proxima Nova"/>
                <a:ea typeface="Proxima Nova"/>
                <a:cs typeface="Proxima Nova"/>
                <a:sym typeface="Proxima Nova"/>
              </a:rPr>
              <a:t>10%</a:t>
            </a:r>
            <a:r>
              <a:rPr kumimoji="0" lang="en" sz="1600" b="0" i="0" u="none" strike="noStrike" kern="0" cap="none" spc="0" normalizeH="0" baseline="0" noProof="0">
                <a:ln>
                  <a:noFill/>
                </a:ln>
                <a:solidFill>
                  <a:srgbClr val="FFFFFF"/>
                </a:solidFill>
                <a:effectLst/>
                <a:uLnTx/>
                <a:uFillTx/>
                <a:latin typeface="Proxima Nova"/>
                <a:ea typeface="Proxima Nova"/>
                <a:cs typeface="Proxima Nova"/>
                <a:sym typeface="Proxima Nova"/>
              </a:rPr>
              <a:t>.”  </a:t>
            </a:r>
            <a:endParaRPr kumimoji="0" sz="16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1828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FFFFFF"/>
                </a:solidFill>
                <a:effectLst/>
                <a:uLnTx/>
                <a:uFillTx/>
                <a:latin typeface="Proxima Nova"/>
                <a:ea typeface="Proxima Nova"/>
                <a:cs typeface="Proxima Nova"/>
                <a:sym typeface="Proxima Nova"/>
              </a:rPr>
              <a:t>Why do you think there are these differences?</a:t>
            </a:r>
            <a:endParaRPr kumimoji="0" sz="2000" b="1"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1828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FFFFFF"/>
                </a:solidFill>
                <a:effectLst/>
                <a:uLnTx/>
                <a:uFillTx/>
                <a:latin typeface="Proxima Nova"/>
                <a:ea typeface="Proxima Nova"/>
                <a:cs typeface="Proxima Nova"/>
                <a:sym typeface="Proxima Nova"/>
              </a:rPr>
              <a:t>What do you think could change to engage </a:t>
            </a:r>
            <a:endParaRPr kumimoji="0" sz="2000" b="1"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1828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a:ln>
                  <a:noFill/>
                </a:ln>
                <a:solidFill>
                  <a:srgbClr val="FFFFFF"/>
                </a:solidFill>
                <a:effectLst/>
                <a:uLnTx/>
                <a:uFillTx/>
                <a:latin typeface="Proxima Nova"/>
                <a:ea typeface="Proxima Nova"/>
                <a:cs typeface="Proxima Nova"/>
                <a:sym typeface="Proxima Nova"/>
              </a:rPr>
              <a:t>	students more fully in your country? </a:t>
            </a:r>
            <a:endParaRPr kumimoji="0" sz="2000" b="1" i="0"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1" y="-938550"/>
            <a:ext cx="9144000" cy="6094469"/>
          </a:xfrm>
          <a:prstGeom prst="rect">
            <a:avLst/>
          </a:prstGeom>
          <a:noFill/>
          <a:ln>
            <a:noFill/>
          </a:ln>
        </p:spPr>
      </p:pic>
      <p:pic>
        <p:nvPicPr>
          <p:cNvPr id="91" name="Google Shape;91;p18">
            <a:hlinkClick r:id="rId4"/>
          </p:cNvPr>
          <p:cNvPicPr preferRelativeResize="0"/>
          <p:nvPr/>
        </p:nvPicPr>
        <p:blipFill>
          <a:blip r:embed="rId5">
            <a:alphaModFix/>
          </a:blip>
          <a:stretch>
            <a:fillRect/>
          </a:stretch>
        </p:blipFill>
        <p:spPr>
          <a:xfrm>
            <a:off x="1266250" y="3366425"/>
            <a:ext cx="1189100" cy="1189100"/>
          </a:xfrm>
          <a:prstGeom prst="rect">
            <a:avLst/>
          </a:prstGeom>
          <a:noFill/>
          <a:ln>
            <a:noFill/>
          </a:ln>
          <a:effectLst>
            <a:outerShdw blurRad="57150" dist="19050" dir="5400000" algn="bl" rotWithShape="0">
              <a:srgbClr val="000000">
                <a:alpha val="50000"/>
              </a:srgbClr>
            </a:outerShdw>
          </a:effectLst>
        </p:spPr>
      </p:pic>
      <p:sp>
        <p:nvSpPr>
          <p:cNvPr id="92" name="Google Shape;92;p18"/>
          <p:cNvSpPr txBox="1"/>
          <p:nvPr/>
        </p:nvSpPr>
        <p:spPr>
          <a:xfrm>
            <a:off x="3192575" y="3300375"/>
            <a:ext cx="5020500" cy="1177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000" b="0" i="1" u="none" strike="noStrike" kern="0" cap="none" spc="0" normalizeH="0" baseline="0" noProof="0">
                <a:ln>
                  <a:noFill/>
                </a:ln>
                <a:solidFill>
                  <a:srgbClr val="FFFFFF"/>
                </a:solidFill>
                <a:effectLst/>
                <a:uLnTx/>
                <a:uFillTx/>
                <a:latin typeface="Proxima Nova"/>
                <a:ea typeface="Proxima Nova"/>
                <a:cs typeface="Proxima Nova"/>
                <a:sym typeface="Proxima Nova"/>
              </a:rPr>
              <a:t>Frontline Youth: </a:t>
            </a:r>
            <a:endParaRPr kumimoji="0" sz="3000" b="0" i="1" u="none" strike="noStrike" kern="0" cap="none" spc="0" normalizeH="0" baseline="0" noProof="0">
              <a:ln>
                <a:noFill/>
              </a:ln>
              <a:solidFill>
                <a:srgbClr val="FFFFF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000" b="0" i="1" u="none" strike="noStrike" kern="0" cap="none" spc="0" normalizeH="0" baseline="0" noProof="0">
                <a:ln>
                  <a:noFill/>
                </a:ln>
                <a:solidFill>
                  <a:srgbClr val="FFFFFF"/>
                </a:solidFill>
                <a:effectLst/>
                <a:uLnTx/>
                <a:uFillTx/>
                <a:latin typeface="Proxima Nova"/>
                <a:ea typeface="Proxima Nova"/>
                <a:cs typeface="Proxima Nova"/>
                <a:sym typeface="Proxima Nova"/>
              </a:rPr>
              <a:t>Fighting for Climate Justice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118956" y="-58800"/>
            <a:ext cx="9262957" cy="5202298"/>
          </a:xfrm>
          <a:prstGeom prst="rect">
            <a:avLst/>
          </a:prstGeom>
          <a:noFill/>
          <a:ln>
            <a:noFill/>
          </a:ln>
        </p:spPr>
      </p:pic>
      <p:pic>
        <p:nvPicPr>
          <p:cNvPr id="77" name="Google Shape;77;p16">
            <a:hlinkClick r:id="rId4"/>
          </p:cNvPr>
          <p:cNvPicPr preferRelativeResize="0"/>
          <p:nvPr/>
        </p:nvPicPr>
        <p:blipFill>
          <a:blip r:embed="rId5">
            <a:alphaModFix/>
          </a:blip>
          <a:stretch>
            <a:fillRect/>
          </a:stretch>
        </p:blipFill>
        <p:spPr>
          <a:xfrm>
            <a:off x="1332675" y="1941525"/>
            <a:ext cx="1290451" cy="1290451"/>
          </a:xfrm>
          <a:prstGeom prst="rect">
            <a:avLst/>
          </a:prstGeom>
          <a:noFill/>
          <a:ln>
            <a:noFill/>
          </a:ln>
          <a:effectLst>
            <a:outerShdw blurRad="57150" dist="19050" dir="5400000" algn="bl" rotWithShape="0">
              <a:srgbClr val="000000">
                <a:alpha val="50000"/>
              </a:srgbClr>
            </a:outerShdw>
          </a:effectLst>
        </p:spPr>
      </p:pic>
      <p:sp>
        <p:nvSpPr>
          <p:cNvPr id="78" name="Google Shape;78;p16"/>
          <p:cNvSpPr txBox="1"/>
          <p:nvPr/>
        </p:nvSpPr>
        <p:spPr>
          <a:xfrm>
            <a:off x="159550" y="1179000"/>
            <a:ext cx="3953400" cy="67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3200" b="0" i="1" u="none" strike="noStrike" kern="0" cap="none" spc="0" normalizeH="0" baseline="0" noProof="0">
                <a:ln>
                  <a:noFill/>
                </a:ln>
                <a:solidFill>
                  <a:srgbClr val="EFEFEF"/>
                </a:solidFill>
                <a:effectLst/>
                <a:uLnTx/>
                <a:uFillTx/>
                <a:latin typeface="Proxima Nova"/>
                <a:ea typeface="Proxima Nova"/>
                <a:cs typeface="Proxima Nova"/>
                <a:sym typeface="Proxima Nova"/>
              </a:rPr>
              <a:t>Xiuhtezcatl Martinez</a:t>
            </a:r>
            <a:endParaRPr kumimoji="0" sz="3200" b="0" i="1" u="none" strike="noStrike" kern="0" cap="none" spc="0" normalizeH="0" baseline="0" noProof="0">
              <a:ln>
                <a:noFill/>
              </a:ln>
              <a:solidFill>
                <a:srgbClr val="EFEFEF"/>
              </a:solidFill>
              <a:effectLst/>
              <a:uLnTx/>
              <a:uFillTx/>
              <a:latin typeface="Proxima Nova"/>
              <a:ea typeface="Proxima Nova"/>
              <a:cs typeface="Proxima Nova"/>
              <a:sym typeface="Proxima Nov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1" u="none" strike="noStrike" kern="0" cap="none" spc="0" normalizeH="0" baseline="0" noProof="0">
              <a:ln>
                <a:noFill/>
              </a:ln>
              <a:solidFill>
                <a:srgbClr val="999999"/>
              </a:solidFill>
              <a:effectLst/>
              <a:uLnTx/>
              <a:uFillTx/>
              <a:latin typeface="Proxima Nova"/>
              <a:ea typeface="Proxima Nova"/>
              <a:cs typeface="Proxima Nova"/>
              <a:sym typeface="Proxima Nova"/>
            </a:endParaRPr>
          </a:p>
        </p:txBody>
      </p:sp>
      <p:pic>
        <p:nvPicPr>
          <p:cNvPr id="79" name="Google Shape;79;p16"/>
          <p:cNvPicPr preferRelativeResize="0"/>
          <p:nvPr/>
        </p:nvPicPr>
        <p:blipFill>
          <a:blip r:embed="rId6">
            <a:alphaModFix/>
          </a:blip>
          <a:stretch>
            <a:fillRect/>
          </a:stretch>
        </p:blipFill>
        <p:spPr>
          <a:xfrm>
            <a:off x="5003501" y="3288075"/>
            <a:ext cx="3839800" cy="2497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oogle Shape;77;p16">
            <a:hlinkClick r:id="rId3"/>
            <a:extLst>
              <a:ext uri="{FF2B5EF4-FFF2-40B4-BE49-F238E27FC236}">
                <a16:creationId xmlns:a16="http://schemas.microsoft.com/office/drawing/2014/main" id="{CDD8BC04-2F1E-DE4C-90E1-961186E14D9E}"/>
              </a:ext>
            </a:extLst>
          </p:cNvPr>
          <p:cNvPicPr preferRelativeResize="0"/>
          <p:nvPr/>
        </p:nvPicPr>
        <p:blipFill>
          <a:blip r:embed="rId4">
            <a:alphaModFix/>
          </a:blip>
          <a:stretch>
            <a:fillRect/>
          </a:stretch>
        </p:blipFill>
        <p:spPr>
          <a:xfrm>
            <a:off x="5319459" y="1006703"/>
            <a:ext cx="1290451" cy="129045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71105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3"/>
        <p:cNvGrpSpPr/>
        <p:nvPr/>
      </p:nvGrpSpPr>
      <p:grpSpPr>
        <a:xfrm>
          <a:off x="0" y="0"/>
          <a:ext cx="0" cy="0"/>
          <a:chOff x="0" y="0"/>
          <a:chExt cx="0" cy="0"/>
        </a:xfrm>
      </p:grpSpPr>
      <p:pic>
        <p:nvPicPr>
          <p:cNvPr id="114" name="Google Shape;114;p21"/>
          <p:cNvPicPr preferRelativeResize="0"/>
          <p:nvPr/>
        </p:nvPicPr>
        <p:blipFill>
          <a:blip r:embed="rId3">
            <a:alphaModFix amt="60000"/>
          </a:blip>
          <a:stretch>
            <a:fillRect/>
          </a:stretch>
        </p:blipFill>
        <p:spPr>
          <a:xfrm>
            <a:off x="-126050" y="-1003300"/>
            <a:ext cx="9270047" cy="6180022"/>
          </a:xfrm>
          <a:prstGeom prst="rect">
            <a:avLst/>
          </a:prstGeom>
          <a:noFill/>
          <a:ln>
            <a:noFill/>
          </a:ln>
        </p:spPr>
      </p:pic>
      <p:pic>
        <p:nvPicPr>
          <p:cNvPr id="115" name="Google Shape;115;p21"/>
          <p:cNvPicPr preferRelativeResize="0"/>
          <p:nvPr/>
        </p:nvPicPr>
        <p:blipFill>
          <a:blip r:embed="rId4">
            <a:alphaModFix/>
          </a:blip>
          <a:stretch>
            <a:fillRect/>
          </a:stretch>
        </p:blipFill>
        <p:spPr>
          <a:xfrm>
            <a:off x="5683100" y="3797063"/>
            <a:ext cx="841625" cy="841625"/>
          </a:xfrm>
          <a:prstGeom prst="rect">
            <a:avLst/>
          </a:prstGeom>
          <a:noFill/>
          <a:ln>
            <a:noFill/>
          </a:ln>
        </p:spPr>
      </p:pic>
      <p:pic>
        <p:nvPicPr>
          <p:cNvPr id="116" name="Google Shape;116;p21"/>
          <p:cNvPicPr preferRelativeResize="0"/>
          <p:nvPr/>
        </p:nvPicPr>
        <p:blipFill>
          <a:blip r:embed="rId5">
            <a:alphaModFix/>
          </a:blip>
          <a:stretch>
            <a:fillRect/>
          </a:stretch>
        </p:blipFill>
        <p:spPr>
          <a:xfrm>
            <a:off x="6686550" y="3799449"/>
            <a:ext cx="841625" cy="836838"/>
          </a:xfrm>
          <a:prstGeom prst="rect">
            <a:avLst/>
          </a:prstGeom>
          <a:noFill/>
          <a:ln>
            <a:noFill/>
          </a:ln>
        </p:spPr>
      </p:pic>
      <p:sp>
        <p:nvSpPr>
          <p:cNvPr id="117" name="Google Shape;117;p21"/>
          <p:cNvSpPr txBox="1"/>
          <p:nvPr/>
        </p:nvSpPr>
        <p:spPr>
          <a:xfrm>
            <a:off x="249500" y="1850325"/>
            <a:ext cx="4285500" cy="26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dirty="0">
                <a:solidFill>
                  <a:srgbClr val="FFFFFF"/>
                </a:solidFill>
                <a:latin typeface="Proxima Nova"/>
                <a:ea typeface="Proxima Nova"/>
                <a:cs typeface="Proxima Nova"/>
                <a:sym typeface="Proxima Nova"/>
              </a:rPr>
              <a:t>challenge:</a:t>
            </a:r>
            <a:endParaRPr sz="2300" b="1"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n-US" sz="2300" dirty="0">
                <a:solidFill>
                  <a:srgbClr val="FFFFFF"/>
                </a:solidFill>
                <a:latin typeface="Proxima Nova"/>
                <a:ea typeface="Proxima Nova"/>
                <a:cs typeface="Proxima Nova"/>
                <a:sym typeface="Proxima Nova"/>
              </a:rPr>
              <a:t>Using film for impact</a:t>
            </a: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300" dirty="0">
                <a:solidFill>
                  <a:srgbClr val="FFFFFF"/>
                </a:solidFill>
                <a:latin typeface="Proxima Nova"/>
                <a:ea typeface="Proxima Nova"/>
                <a:cs typeface="Proxima Nova"/>
                <a:sym typeface="Proxima Nova"/>
              </a:rPr>
              <a:t> </a:t>
            </a:r>
            <a:endParaRPr sz="2300"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p:txBody>
      </p:sp>
      <p:pic>
        <p:nvPicPr>
          <p:cNvPr id="118" name="Google Shape;118;p21"/>
          <p:cNvPicPr preferRelativeResize="0"/>
          <p:nvPr/>
        </p:nvPicPr>
        <p:blipFill>
          <a:blip r:embed="rId6">
            <a:alphaModFix/>
          </a:blip>
          <a:stretch>
            <a:fillRect/>
          </a:stretch>
        </p:blipFill>
        <p:spPr>
          <a:xfrm>
            <a:off x="5428575" y="3065325"/>
            <a:ext cx="2686052" cy="2918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1288</Words>
  <Application>Microsoft Macintosh PowerPoint</Application>
  <PresentationFormat>On-screen Show (16:9)</PresentationFormat>
  <Paragraphs>82</Paragraphs>
  <Slides>12</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Arial</vt:lpstr>
      <vt:lpstr>Proxima Nova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Arathi Govind</cp:lastModifiedBy>
  <cp:revision>6</cp:revision>
  <dcterms:modified xsi:type="dcterms:W3CDTF">2021-10-21T15:43:56Z</dcterms:modified>
</cp:coreProperties>
</file>