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omic Sans MS" panose="030F0902030302020204" pitchFamily="66" charset="0"/>
      <p:regular r:id="rId19"/>
    </p:embeddedFont>
    <p:embeddedFont>
      <p:font typeface="Proxima Nova" panose="02000506030000020004" pitchFamily="2"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76"/>
    <p:restoredTop sz="94621"/>
  </p:normalViewPr>
  <p:slideViewPr>
    <p:cSldViewPr snapToGrid="0">
      <p:cViewPr varScale="1">
        <p:scale>
          <a:sx n="129" d="100"/>
          <a:sy n="129" d="100"/>
        </p:scale>
        <p:origin x="192" y="4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google.com/presentation/d/1VPqFkhaudPqJuKiNjaoCYb8N-H0VIcECFlbMucMqOB8/edit?usp=shar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appeningthemovie.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_6xlNyWPpB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storyofstuff.org/movies/plastic/where-your-recycled-plastic-ends-up/"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44d9947b0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44d9947b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add0ebe2b0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add0ebe2b0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As a possible extension, student might conduct their own research on energy use (past, present, future) and the role and history of government policy with respect to energy.</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They also and might try this game in envisioning solutions: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HERE</a:t>
            </a:r>
            <a:r>
              <a:rPr lang="en">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dd0ebe2b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dd0ebe2b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https://happeningthemovie.com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b4b1af13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b4b1af13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add0ebe2b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add0ebe2b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add0ebe2b0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add0ebe2b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Scientists describe energy as the ability of a body or system to do work.  Energy is all around us and is constantly changing.  When you feel the warmth of the sun on your back, you’re enjoying the heat energy from the sun.  When you cook over a campfire, you’re using heat energy converted from the stored energy in the wood you’re burning.  There is energy in the food that we eat. This energy comes from plants that absorbed, converted and used the energy from the sun.  And there is the energy </a:t>
            </a:r>
            <a:r>
              <a:rPr lang="en">
                <a:latin typeface="Calibri"/>
                <a:ea typeface="Calibri"/>
                <a:cs typeface="Calibri"/>
                <a:sym typeface="Calibri"/>
              </a:rPr>
              <a:t>we use making electricity...</a:t>
            </a: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dd0ebe2b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dd0ebe2b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d0ebe2b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d0ebe2b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dd0ebe2b0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dd0ebe2b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Doubling</a:t>
            </a:r>
            <a:endParaRPr/>
          </a:p>
          <a:p>
            <a:pPr marL="0" lvl="0" indent="0" algn="l" rtl="0">
              <a:spcBef>
                <a:spcPts val="0"/>
              </a:spcBef>
              <a:spcAft>
                <a:spcPts val="0"/>
              </a:spcAft>
              <a:buNone/>
            </a:pPr>
            <a:r>
              <a:rPr lang="en"/>
              <a:t>25%</a:t>
            </a:r>
            <a:endParaRPr/>
          </a:p>
          <a:p>
            <a:pPr marL="0" lvl="0" indent="0" algn="l" rtl="0">
              <a:spcBef>
                <a:spcPts val="0"/>
              </a:spcBef>
              <a:spcAft>
                <a:spcPts val="0"/>
              </a:spcAft>
              <a:buNone/>
            </a:pPr>
            <a:r>
              <a:rPr lang="en"/>
              <a:t>Billion</a:t>
            </a:r>
            <a:endParaRPr/>
          </a:p>
          <a:p>
            <a:pPr marL="0" lvl="0" indent="0" algn="l" rtl="0">
              <a:spcBef>
                <a:spcPts val="0"/>
              </a:spcBef>
              <a:spcAft>
                <a:spcPts val="0"/>
              </a:spcAft>
              <a:buNone/>
            </a:pPr>
            <a:r>
              <a:rPr lang="en"/>
              <a:t>Wasters</a:t>
            </a:r>
            <a:endParaRPr/>
          </a:p>
          <a:p>
            <a:pPr marL="0" lvl="0" indent="0" algn="l" rtl="0">
              <a:spcBef>
                <a:spcPts val="0"/>
              </a:spcBef>
              <a:spcAft>
                <a:spcPts val="0"/>
              </a:spcAft>
              <a:buNone/>
            </a:pPr>
            <a:r>
              <a:rPr lang="en"/>
              <a:t>80%</a:t>
            </a:r>
            <a:endParaRPr/>
          </a:p>
          <a:p>
            <a:pPr marL="0" lvl="0" indent="0" algn="l" rtl="0">
              <a:spcBef>
                <a:spcPts val="0"/>
              </a:spcBef>
              <a:spcAft>
                <a:spcPts val="0"/>
              </a:spcAft>
              <a:buNone/>
            </a:pPr>
            <a:r>
              <a:rPr lang="en"/>
              <a:t>Fossil fuels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add0ebe2b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add0ebe2b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stood out to you in this video?</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How was the story of the spoon told (where did it begin/end)?  Was it effective?</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about the story of a plastic bottle (where would it begin/end)?</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Who would/could tell this story?</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about the story of a plastic bag (where would it begin/end)?</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How could this story be told without words?</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For whom is it easy to find and purchase a metal spoon?  For whom is it not?</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Why might you have to rely more on “single-use” plastics?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Additional extension: </a:t>
            </a:r>
            <a:r>
              <a:rPr lang="en" b="1" i="1">
                <a:solidFill>
                  <a:srgbClr val="1155CC"/>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What Really Happens to the Plastic You Throw Away</a:t>
            </a:r>
            <a:endParaRPr b="1" i="1">
              <a:solidFill>
                <a:srgbClr val="1155CC"/>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Additional extension: </a:t>
            </a:r>
            <a:r>
              <a:rPr lang="en" b="1" i="1">
                <a:solidFill>
                  <a:srgbClr val="1155CC"/>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Where Your Recycled Plastic Ends Up</a:t>
            </a:r>
            <a:r>
              <a:rPr lang="en" i="1">
                <a:solidFill>
                  <a:srgbClr val="1155CC"/>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
                <a:solidFill>
                  <a:schemeClr val="dk1"/>
                </a:solidFill>
                <a:latin typeface="Calibri"/>
                <a:ea typeface="Calibri"/>
                <a:cs typeface="Calibri"/>
                <a:sym typeface="Calibri"/>
              </a:rPr>
              <a:t>(from the film, </a:t>
            </a:r>
            <a:r>
              <a:rPr lang="en" i="1">
                <a:solidFill>
                  <a:schemeClr val="dk1"/>
                </a:solidFill>
                <a:latin typeface="Calibri"/>
                <a:ea typeface="Calibri"/>
                <a:cs typeface="Calibri"/>
                <a:sym typeface="Calibri"/>
              </a:rPr>
              <a:t>The Story of Plastic</a:t>
            </a:r>
            <a:r>
              <a:rPr lang="en">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add0ebe2b0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add0ebe2b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dd0ebe2b0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dd0ebe2b0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030303"/>
                </a:solidFill>
                <a:highlight>
                  <a:srgbClr val="F9F9F9"/>
                </a:highlight>
                <a:latin typeface="Calibri"/>
                <a:ea typeface="Calibri"/>
                <a:cs typeface="Calibri"/>
                <a:sym typeface="Calibri"/>
              </a:rPr>
              <a:t>It is increasingly understood and recognized that pollution and climate change negatively affect people’s health and quality of life around the world. But what is not as frequently talked about or made clear is which people and communities are most exposed and impacted, and why. </a:t>
            </a:r>
            <a:r>
              <a:rPr lang="en" sz="1050">
                <a:solidFill>
                  <a:srgbClr val="030303"/>
                </a:solidFill>
                <a:highlight>
                  <a:srgbClr val="F9F9F9"/>
                </a:highlight>
                <a:latin typeface="Roboto"/>
                <a:ea typeface="Roboto"/>
                <a:cs typeface="Roboto"/>
                <a:sym typeface="Roboto"/>
              </a:rPr>
              <a:t> </a:t>
            </a:r>
            <a:endParaRPr b="1">
              <a:solidFill>
                <a:srgbClr val="1155CC"/>
              </a:solidFill>
              <a:highlight>
                <a:srgbClr val="F9F9F9"/>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b="1">
              <a:solidFill>
                <a:srgbClr val="1155CC"/>
              </a:solidFill>
              <a:highlight>
                <a:srgbClr val="F9F9F9"/>
              </a:highlight>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a:solidFill>
                  <a:schemeClr val="dk1"/>
                </a:solidFill>
                <a:highlight>
                  <a:srgbClr val="F9F9F9"/>
                </a:highlight>
                <a:latin typeface="Calibri"/>
                <a:ea typeface="Calibri"/>
                <a:cs typeface="Calibri"/>
                <a:sym typeface="Calibri"/>
              </a:rPr>
              <a:t>How did this video make you feel?</a:t>
            </a:r>
            <a:endParaRPr>
              <a:solidFill>
                <a:schemeClr val="dk1"/>
              </a:solidFill>
              <a:highlight>
                <a:srgbClr val="F9F9F9"/>
              </a:highlight>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a:solidFill>
                  <a:schemeClr val="dk1"/>
                </a:solidFill>
                <a:highlight>
                  <a:srgbClr val="F9F9F9"/>
                </a:highlight>
                <a:latin typeface="Calibri"/>
                <a:ea typeface="Calibri"/>
                <a:cs typeface="Calibri"/>
                <a:sym typeface="Calibri"/>
              </a:rPr>
              <a:t>What information stayed with you, if anything?  Or was it something different that most affected you?</a:t>
            </a:r>
            <a:endParaRPr>
              <a:solidFill>
                <a:schemeClr val="dk1"/>
              </a:solidFill>
              <a:highlight>
                <a:srgbClr val="F9F9F9"/>
              </a:highlight>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a:solidFill>
                  <a:schemeClr val="dk1"/>
                </a:solidFill>
                <a:highlight>
                  <a:srgbClr val="F9F9F9"/>
                </a:highlight>
                <a:latin typeface="Calibri"/>
                <a:ea typeface="Calibri"/>
                <a:cs typeface="Calibri"/>
                <a:sym typeface="Calibri"/>
              </a:rPr>
              <a:t>What questions are you left with?</a:t>
            </a:r>
            <a:endParaRPr>
              <a:solidFill>
                <a:schemeClr val="dk1"/>
              </a:solidFill>
              <a:highlight>
                <a:srgbClr val="F9F9F9"/>
              </a:highlight>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a:solidFill>
                  <a:schemeClr val="dk1"/>
                </a:solidFill>
                <a:highlight>
                  <a:srgbClr val="F9F9F9"/>
                </a:highlight>
                <a:latin typeface="Calibri"/>
                <a:ea typeface="Calibri"/>
                <a:cs typeface="Calibri"/>
                <a:sym typeface="Calibri"/>
              </a:rPr>
              <a:t>Have you heard the term “differential impact”?  </a:t>
            </a:r>
            <a:endParaRPr>
              <a:solidFill>
                <a:schemeClr val="dk1"/>
              </a:solidFill>
              <a:highlight>
                <a:srgbClr val="F9F9F9"/>
              </a:highlight>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
                <a:solidFill>
                  <a:schemeClr val="dk1"/>
                </a:solidFill>
                <a:highlight>
                  <a:srgbClr val="F9F9F9"/>
                </a:highlight>
                <a:latin typeface="Calibri"/>
                <a:ea typeface="Calibri"/>
                <a:cs typeface="Calibri"/>
                <a:sym typeface="Calibri"/>
              </a:rPr>
              <a:t>What do you think are some of the underlying reasons for the differences in impact?</a:t>
            </a:r>
            <a:endParaRPr>
              <a:solidFill>
                <a:schemeClr val="dk1"/>
              </a:solidFill>
              <a:highlight>
                <a:srgbClr val="F9F9F9"/>
              </a:highlight>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a:solidFill>
                  <a:schemeClr val="dk1"/>
                </a:solidFill>
                <a:highlight>
                  <a:srgbClr val="F9F9F9"/>
                </a:highlight>
                <a:latin typeface="Calibri"/>
                <a:ea typeface="Calibri"/>
                <a:cs typeface="Calibri"/>
                <a:sym typeface="Calibri"/>
              </a:rPr>
              <a:t>How might/can thinking about “differential impact” change how we talk about, research, create solutions?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vimeo.com/manage/videos/583577838"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happeningthemovie.com"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g"/><Relationship Id="rId7" Type="http://schemas.openxmlformats.org/officeDocument/2006/relationships/hyperlink" Target="https://www.dropbox.com/s/blrw5b63sz037nf/Intro_Sequence_01_VIMEO.mov?dl=0"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vimeo.com/11153945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youtu.be/fHztd6k5ZX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ationalgeographic.org/encyclopedia/non-renewable-energ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zaXBVYr9Ij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youtu.be/vXLTi5n3p14?t=867"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youtu.be/dREtXUij6_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971575"/>
            <a:ext cx="8839201" cy="960421"/>
          </a:xfrm>
          <a:prstGeom prst="rect">
            <a:avLst/>
          </a:prstGeom>
          <a:noFill/>
          <a:ln>
            <a:noFill/>
          </a:ln>
        </p:spPr>
      </p:pic>
      <p:pic>
        <p:nvPicPr>
          <p:cNvPr id="55" name="Google Shape;55;p13"/>
          <p:cNvPicPr preferRelativeResize="0"/>
          <p:nvPr/>
        </p:nvPicPr>
        <p:blipFill>
          <a:blip r:embed="rId3">
            <a:alphaModFix/>
          </a:blip>
          <a:stretch>
            <a:fillRect/>
          </a:stretch>
        </p:blipFill>
        <p:spPr>
          <a:xfrm>
            <a:off x="152400" y="1971575"/>
            <a:ext cx="8839201" cy="9604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4"/>
        <p:cNvGrpSpPr/>
        <p:nvPr/>
      </p:nvGrpSpPr>
      <p:grpSpPr>
        <a:xfrm>
          <a:off x="0" y="0"/>
          <a:ext cx="0" cy="0"/>
          <a:chOff x="0" y="0"/>
          <a:chExt cx="0" cy="0"/>
        </a:xfrm>
      </p:grpSpPr>
      <p:pic>
        <p:nvPicPr>
          <p:cNvPr id="115" name="Google Shape;115;p22"/>
          <p:cNvPicPr preferRelativeResize="0"/>
          <p:nvPr/>
        </p:nvPicPr>
        <p:blipFill>
          <a:blip r:embed="rId3">
            <a:alphaModFix/>
          </a:blip>
          <a:stretch>
            <a:fillRect/>
          </a:stretch>
        </p:blipFill>
        <p:spPr>
          <a:xfrm>
            <a:off x="-3" y="-540950"/>
            <a:ext cx="9144003" cy="6095163"/>
          </a:xfrm>
          <a:prstGeom prst="rect">
            <a:avLst/>
          </a:prstGeom>
          <a:noFill/>
          <a:ln>
            <a:noFill/>
          </a:ln>
        </p:spPr>
      </p:pic>
      <p:sp>
        <p:nvSpPr>
          <p:cNvPr id="116" name="Google Shape;116;p22"/>
          <p:cNvSpPr txBox="1"/>
          <p:nvPr/>
        </p:nvSpPr>
        <p:spPr>
          <a:xfrm>
            <a:off x="1674175" y="4361850"/>
            <a:ext cx="587940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Proxima Nova"/>
                <a:ea typeface="Proxima Nova"/>
                <a:cs typeface="Proxima Nova"/>
                <a:sym typeface="Proxima Nova"/>
              </a:rPr>
              <a:t>What solutions exist?</a:t>
            </a:r>
            <a:endParaRPr sz="1800">
              <a:solidFill>
                <a:srgbClr val="FFFFFF"/>
              </a:solidFill>
              <a:latin typeface="Proxima Nova"/>
              <a:ea typeface="Proxima Nova"/>
              <a:cs typeface="Proxima Nova"/>
              <a:sym typeface="Proxima Nova"/>
            </a:endParaRPr>
          </a:p>
          <a:p>
            <a:pPr marL="0" lvl="0" indent="0" algn="l" rtl="0">
              <a:spcBef>
                <a:spcPts val="0"/>
              </a:spcBef>
              <a:spcAft>
                <a:spcPts val="0"/>
              </a:spcAft>
              <a:buNone/>
            </a:pPr>
            <a:r>
              <a:rPr lang="en" sz="1800">
                <a:solidFill>
                  <a:srgbClr val="FFFFFF"/>
                </a:solidFill>
                <a:latin typeface="Proxima Nova"/>
                <a:ea typeface="Proxima Nova"/>
                <a:cs typeface="Proxima Nova"/>
                <a:sym typeface="Proxima Nova"/>
              </a:rPr>
              <a:t>	That protect + support all people and communities</a:t>
            </a:r>
            <a:r>
              <a:rPr lang="en" sz="1600">
                <a:solidFill>
                  <a:srgbClr val="FFFFFF"/>
                </a:solidFill>
                <a:latin typeface="Proxima Nova"/>
                <a:ea typeface="Proxima Nova"/>
                <a:cs typeface="Proxima Nova"/>
                <a:sym typeface="Proxima Nova"/>
              </a:rPr>
              <a:t>?</a:t>
            </a:r>
            <a:endParaRPr sz="1600">
              <a:solidFill>
                <a:srgbClr val="FFFFFF"/>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0"/>
        <p:cNvGrpSpPr/>
        <p:nvPr/>
      </p:nvGrpSpPr>
      <p:grpSpPr>
        <a:xfrm>
          <a:off x="0" y="0"/>
          <a:ext cx="0" cy="0"/>
          <a:chOff x="0" y="0"/>
          <a:chExt cx="0" cy="0"/>
        </a:xfrm>
      </p:grpSpPr>
      <p:pic>
        <p:nvPicPr>
          <p:cNvPr id="121" name="Google Shape;121;p23"/>
          <p:cNvPicPr preferRelativeResize="0"/>
          <p:nvPr/>
        </p:nvPicPr>
        <p:blipFill>
          <a:blip r:embed="rId3">
            <a:alphaModFix/>
          </a:blip>
          <a:stretch>
            <a:fillRect/>
          </a:stretch>
        </p:blipFill>
        <p:spPr>
          <a:xfrm>
            <a:off x="4202183" y="2769797"/>
            <a:ext cx="4454800" cy="649810"/>
          </a:xfrm>
          <a:prstGeom prst="rect">
            <a:avLst/>
          </a:prstGeom>
          <a:noFill/>
          <a:ln>
            <a:noFill/>
          </a:ln>
        </p:spPr>
      </p:pic>
      <p:pic>
        <p:nvPicPr>
          <p:cNvPr id="122" name="Google Shape;122;p23"/>
          <p:cNvPicPr preferRelativeResize="0"/>
          <p:nvPr/>
        </p:nvPicPr>
        <p:blipFill>
          <a:blip r:embed="rId4">
            <a:alphaModFix/>
          </a:blip>
          <a:stretch>
            <a:fillRect/>
          </a:stretch>
        </p:blipFill>
        <p:spPr>
          <a:xfrm>
            <a:off x="304800" y="152400"/>
            <a:ext cx="3143499" cy="4191332"/>
          </a:xfrm>
          <a:prstGeom prst="rect">
            <a:avLst/>
          </a:prstGeom>
          <a:noFill/>
          <a:ln>
            <a:noFill/>
          </a:ln>
        </p:spPr>
      </p:pic>
      <p:pic>
        <p:nvPicPr>
          <p:cNvPr id="123" name="Google Shape;123;p23">
            <a:hlinkClick r:id="rId5"/>
          </p:cNvPr>
          <p:cNvPicPr preferRelativeResize="0"/>
          <p:nvPr/>
        </p:nvPicPr>
        <p:blipFill>
          <a:blip r:embed="rId6">
            <a:alphaModFix/>
          </a:blip>
          <a:stretch>
            <a:fillRect/>
          </a:stretch>
        </p:blipFill>
        <p:spPr>
          <a:xfrm>
            <a:off x="5631251" y="3667539"/>
            <a:ext cx="928576" cy="868337"/>
          </a:xfrm>
          <a:prstGeom prst="rect">
            <a:avLst/>
          </a:prstGeom>
          <a:noFill/>
          <a:ln>
            <a:noFill/>
          </a:ln>
          <a:effectLst>
            <a:outerShdw blurRad="57150" dist="19050" dir="5400000" algn="bl" rotWithShape="0">
              <a:srgbClr val="000000">
                <a:alpha val="50000"/>
              </a:srgbClr>
            </a:outerShdw>
          </a:effectLst>
        </p:spPr>
      </p:pic>
      <p:pic>
        <p:nvPicPr>
          <p:cNvPr id="5" name="Google Shape;123;p23">
            <a:hlinkClick r:id="rId7"/>
            <a:extLst>
              <a:ext uri="{FF2B5EF4-FFF2-40B4-BE49-F238E27FC236}">
                <a16:creationId xmlns:a16="http://schemas.microsoft.com/office/drawing/2014/main" id="{38C8C5A5-9A57-284F-B7D4-D8CE6B4DF680}"/>
              </a:ext>
            </a:extLst>
          </p:cNvPr>
          <p:cNvPicPr preferRelativeResize="0"/>
          <p:nvPr/>
        </p:nvPicPr>
        <p:blipFill>
          <a:blip r:embed="rId6">
            <a:alphaModFix/>
          </a:blip>
          <a:stretch>
            <a:fillRect/>
          </a:stretch>
        </p:blipFill>
        <p:spPr>
          <a:xfrm>
            <a:off x="4302721" y="670970"/>
            <a:ext cx="928576" cy="868337"/>
          </a:xfrm>
          <a:prstGeom prst="rect">
            <a:avLst/>
          </a:prstGeom>
          <a:noFill/>
          <a:ln>
            <a:noFill/>
          </a:ln>
          <a:effectLst>
            <a:outerShdw blurRad="57150" dist="19050" dir="5400000" algn="bl" rotWithShape="0">
              <a:srgbClr val="000000">
                <a:alpha val="50000"/>
              </a:srgbClr>
            </a:outerShdw>
          </a:effectLst>
        </p:spPr>
      </p:pic>
      <p:sp>
        <p:nvSpPr>
          <p:cNvPr id="2" name="TextBox 1">
            <a:extLst>
              <a:ext uri="{FF2B5EF4-FFF2-40B4-BE49-F238E27FC236}">
                <a16:creationId xmlns:a16="http://schemas.microsoft.com/office/drawing/2014/main" id="{42789058-6A0D-3547-A4F7-82D0CED71B89}"/>
              </a:ext>
            </a:extLst>
          </p:cNvPr>
          <p:cNvSpPr txBox="1"/>
          <p:nvPr/>
        </p:nvSpPr>
        <p:spPr>
          <a:xfrm>
            <a:off x="5631251" y="566530"/>
            <a:ext cx="3423297" cy="1077218"/>
          </a:xfrm>
          <a:prstGeom prst="rect">
            <a:avLst/>
          </a:prstGeom>
          <a:noFill/>
        </p:spPr>
        <p:txBody>
          <a:bodyPr wrap="square" rtlCol="0">
            <a:spAutoFit/>
          </a:bodyPr>
          <a:lstStyle/>
          <a:p>
            <a:r>
              <a:rPr lang="en-US" sz="3200" b="1" dirty="0">
                <a:solidFill>
                  <a:schemeClr val="bg1"/>
                </a:solidFill>
              </a:rPr>
              <a:t>Community Power Arizona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7"/>
        <p:cNvGrpSpPr/>
        <p:nvPr/>
      </p:nvGrpSpPr>
      <p:grpSpPr>
        <a:xfrm>
          <a:off x="0" y="0"/>
          <a:ext cx="0" cy="0"/>
          <a:chOff x="0" y="0"/>
          <a:chExt cx="0" cy="0"/>
        </a:xfrm>
      </p:grpSpPr>
      <p:pic>
        <p:nvPicPr>
          <p:cNvPr id="128" name="Google Shape;128;p24"/>
          <p:cNvPicPr preferRelativeResize="0"/>
          <p:nvPr/>
        </p:nvPicPr>
        <p:blipFill>
          <a:blip r:embed="rId3">
            <a:alphaModFix amt="40000"/>
          </a:blip>
          <a:stretch>
            <a:fillRect/>
          </a:stretch>
        </p:blipFill>
        <p:spPr>
          <a:xfrm>
            <a:off x="-73100" y="-1043275"/>
            <a:ext cx="9330298" cy="6220771"/>
          </a:xfrm>
          <a:prstGeom prst="rect">
            <a:avLst/>
          </a:prstGeom>
          <a:noFill/>
          <a:ln>
            <a:noFill/>
          </a:ln>
        </p:spPr>
      </p:pic>
      <p:pic>
        <p:nvPicPr>
          <p:cNvPr id="129" name="Google Shape;129;p24"/>
          <p:cNvPicPr preferRelativeResize="0"/>
          <p:nvPr/>
        </p:nvPicPr>
        <p:blipFill>
          <a:blip r:embed="rId4">
            <a:alphaModFix/>
          </a:blip>
          <a:stretch>
            <a:fillRect/>
          </a:stretch>
        </p:blipFill>
        <p:spPr>
          <a:xfrm>
            <a:off x="5683100" y="3797063"/>
            <a:ext cx="841625" cy="841625"/>
          </a:xfrm>
          <a:prstGeom prst="rect">
            <a:avLst/>
          </a:prstGeom>
          <a:noFill/>
          <a:ln>
            <a:noFill/>
          </a:ln>
        </p:spPr>
      </p:pic>
      <p:pic>
        <p:nvPicPr>
          <p:cNvPr id="130" name="Google Shape;130;p24"/>
          <p:cNvPicPr preferRelativeResize="0"/>
          <p:nvPr/>
        </p:nvPicPr>
        <p:blipFill>
          <a:blip r:embed="rId5">
            <a:alphaModFix/>
          </a:blip>
          <a:stretch>
            <a:fillRect/>
          </a:stretch>
        </p:blipFill>
        <p:spPr>
          <a:xfrm>
            <a:off x="6686550" y="3799449"/>
            <a:ext cx="841625" cy="836838"/>
          </a:xfrm>
          <a:prstGeom prst="rect">
            <a:avLst/>
          </a:prstGeom>
          <a:noFill/>
          <a:ln>
            <a:noFill/>
          </a:ln>
        </p:spPr>
      </p:pic>
      <p:sp>
        <p:nvSpPr>
          <p:cNvPr id="131" name="Google Shape;131;p24"/>
          <p:cNvSpPr txBox="1"/>
          <p:nvPr/>
        </p:nvSpPr>
        <p:spPr>
          <a:xfrm>
            <a:off x="430375" y="2860917"/>
            <a:ext cx="5563800" cy="137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300" b="1" dirty="0">
                <a:solidFill>
                  <a:srgbClr val="FFFFFF"/>
                </a:solidFill>
                <a:latin typeface="Proxima Nova"/>
                <a:ea typeface="Proxima Nova"/>
                <a:cs typeface="Proxima Nova"/>
                <a:sym typeface="Proxima Nova"/>
              </a:rPr>
              <a:t>challenge:</a:t>
            </a:r>
            <a:endParaRPr sz="2300" b="1"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US" sz="2300" b="1" dirty="0">
                <a:solidFill>
                  <a:srgbClr val="FFFFFF"/>
                </a:solidFill>
                <a:latin typeface="Proxima Nova"/>
                <a:ea typeface="Proxima Nova"/>
                <a:cs typeface="Proxima Nova"/>
                <a:sym typeface="Proxima Nova"/>
              </a:rPr>
              <a:t>Visual Communication  </a:t>
            </a:r>
            <a:endParaRPr sz="2300" b="1"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2300" b="1" dirty="0">
              <a:solidFill>
                <a:srgbClr val="FFFFF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2300" dirty="0">
                <a:solidFill>
                  <a:srgbClr val="FFFFFF"/>
                </a:solidFill>
                <a:latin typeface="Proxima Nova"/>
                <a:ea typeface="Proxima Nova"/>
                <a:cs typeface="Proxima Nova"/>
                <a:sym typeface="Proxima Nova"/>
              </a:rPr>
              <a:t> </a:t>
            </a:r>
            <a:endParaRPr sz="2300"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2300" b="1"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2300" b="1" dirty="0">
              <a:solidFill>
                <a:srgbClr val="FFFFFF"/>
              </a:solidFill>
              <a:latin typeface="Proxima Nova"/>
              <a:ea typeface="Proxima Nova"/>
              <a:cs typeface="Proxima Nova"/>
              <a:sym typeface="Proxima Nova"/>
            </a:endParaRPr>
          </a:p>
        </p:txBody>
      </p:sp>
      <p:pic>
        <p:nvPicPr>
          <p:cNvPr id="132" name="Google Shape;132;p24"/>
          <p:cNvPicPr preferRelativeResize="0"/>
          <p:nvPr/>
        </p:nvPicPr>
        <p:blipFill>
          <a:blip r:embed="rId6">
            <a:alphaModFix/>
          </a:blip>
          <a:stretch>
            <a:fillRect/>
          </a:stretch>
        </p:blipFill>
        <p:spPr>
          <a:xfrm>
            <a:off x="5428575" y="3065325"/>
            <a:ext cx="2686052" cy="291850"/>
          </a:xfrm>
          <a:prstGeom prst="rect">
            <a:avLst/>
          </a:prstGeom>
          <a:noFill/>
          <a:ln>
            <a:noFill/>
          </a:ln>
        </p:spPr>
      </p:pic>
      <p:pic>
        <p:nvPicPr>
          <p:cNvPr id="7" name="Google Shape;123;p23">
            <a:hlinkClick r:id="rId7"/>
            <a:extLst>
              <a:ext uri="{FF2B5EF4-FFF2-40B4-BE49-F238E27FC236}">
                <a16:creationId xmlns:a16="http://schemas.microsoft.com/office/drawing/2014/main" id="{E3440E69-A433-3942-AD9A-AFD25F3EC4F9}"/>
              </a:ext>
            </a:extLst>
          </p:cNvPr>
          <p:cNvPicPr preferRelativeResize="0"/>
          <p:nvPr/>
        </p:nvPicPr>
        <p:blipFill>
          <a:blip r:embed="rId8">
            <a:alphaModFix/>
          </a:blip>
          <a:stretch>
            <a:fillRect/>
          </a:stretch>
        </p:blipFill>
        <p:spPr>
          <a:xfrm>
            <a:off x="3783974" y="2777081"/>
            <a:ext cx="928576" cy="868337"/>
          </a:xfrm>
          <a:prstGeom prst="rect">
            <a:avLst/>
          </a:prstGeom>
          <a:noFill/>
          <a:ln>
            <a:noFill/>
          </a:ln>
          <a:effectLst>
            <a:outerShdw blurRad="57150" dist="19050" dir="5400000" algn="bl" rotWithShape="0">
              <a:srgbClr val="000000">
                <a:alpha val="50000"/>
              </a:srgbClr>
            </a:outerShdw>
          </a:effectLst>
        </p:spPr>
      </p:pic>
      <p:pic>
        <p:nvPicPr>
          <p:cNvPr id="8" name="Google Shape;123;p23">
            <a:hlinkClick r:id="rId9"/>
            <a:extLst>
              <a:ext uri="{FF2B5EF4-FFF2-40B4-BE49-F238E27FC236}">
                <a16:creationId xmlns:a16="http://schemas.microsoft.com/office/drawing/2014/main" id="{B4203C39-60D2-6A4B-B054-7A2A6BDA4B07}"/>
              </a:ext>
            </a:extLst>
          </p:cNvPr>
          <p:cNvPicPr preferRelativeResize="0"/>
          <p:nvPr/>
        </p:nvPicPr>
        <p:blipFill>
          <a:blip r:embed="rId8">
            <a:alphaModFix/>
          </a:blip>
          <a:stretch>
            <a:fillRect/>
          </a:stretch>
        </p:blipFill>
        <p:spPr>
          <a:xfrm>
            <a:off x="3834549" y="3781633"/>
            <a:ext cx="928576" cy="86833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76631" y="-992025"/>
            <a:ext cx="9220635" cy="6135528"/>
          </a:xfrm>
          <a:prstGeom prst="rect">
            <a:avLst/>
          </a:prstGeom>
          <a:noFill/>
          <a:ln>
            <a:noFill/>
          </a:ln>
        </p:spPr>
      </p:pic>
      <p:sp>
        <p:nvSpPr>
          <p:cNvPr id="61" name="Google Shape;61;p14"/>
          <p:cNvSpPr txBox="1"/>
          <p:nvPr/>
        </p:nvSpPr>
        <p:spPr>
          <a:xfrm>
            <a:off x="3110250" y="1459025"/>
            <a:ext cx="2923500" cy="777300"/>
          </a:xfrm>
          <a:prstGeom prst="rect">
            <a:avLst/>
          </a:prstGeom>
          <a:noFill/>
          <a:ln>
            <a:noFill/>
          </a:ln>
          <a:effectLst>
            <a:outerShdw blurRad="85725"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500">
                <a:solidFill>
                  <a:srgbClr val="EFEFEF"/>
                </a:solidFill>
                <a:latin typeface="Proxima Nova"/>
                <a:ea typeface="Proxima Nova"/>
                <a:cs typeface="Proxima Nova"/>
                <a:sym typeface="Proxima Nova"/>
              </a:rPr>
              <a:t>ch.6</a:t>
            </a:r>
            <a:endParaRPr sz="2500">
              <a:solidFill>
                <a:srgbClr val="EFEFEF"/>
              </a:solidFill>
              <a:latin typeface="Proxima Nova"/>
              <a:ea typeface="Proxima Nova"/>
              <a:cs typeface="Proxima Nova"/>
              <a:sym typeface="Proxima Nova"/>
            </a:endParaRPr>
          </a:p>
        </p:txBody>
      </p:sp>
      <p:sp>
        <p:nvSpPr>
          <p:cNvPr id="62" name="Google Shape;62;p14"/>
          <p:cNvSpPr txBox="1"/>
          <p:nvPr/>
        </p:nvSpPr>
        <p:spPr>
          <a:xfrm>
            <a:off x="239975" y="2675625"/>
            <a:ext cx="8722500" cy="1097700"/>
          </a:xfrm>
          <a:prstGeom prst="rect">
            <a:avLst/>
          </a:prstGeom>
          <a:noFill/>
          <a:ln>
            <a:noFill/>
          </a:ln>
          <a:effectLst>
            <a:outerShdw blurRad="128588"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600">
                <a:solidFill>
                  <a:srgbClr val="EFEFEF"/>
                </a:solidFill>
              </a:rPr>
              <a:t>Energy</a:t>
            </a:r>
            <a:endParaRPr sz="2600" b="1">
              <a:solidFill>
                <a:srgbClr val="EFEFEF"/>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167248" y="-93550"/>
            <a:ext cx="9311254" cy="5237050"/>
          </a:xfrm>
          <a:prstGeom prst="rect">
            <a:avLst/>
          </a:prstGeom>
          <a:noFill/>
          <a:ln>
            <a:noFill/>
          </a:ln>
        </p:spPr>
      </p:pic>
      <p:sp>
        <p:nvSpPr>
          <p:cNvPr id="68" name="Google Shape;68;p15"/>
          <p:cNvSpPr txBox="1"/>
          <p:nvPr/>
        </p:nvSpPr>
        <p:spPr>
          <a:xfrm>
            <a:off x="5054275" y="1473350"/>
            <a:ext cx="3602700" cy="67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FFFFFF"/>
                </a:solidFill>
                <a:latin typeface="Proxima Nova"/>
                <a:ea typeface="Proxima Nova"/>
                <a:cs typeface="Proxima Nova"/>
                <a:sym typeface="Proxima Nova"/>
              </a:rPr>
              <a:t>What is “energy”?</a:t>
            </a:r>
            <a:endParaRPr sz="3400">
              <a:solidFill>
                <a:srgbClr val="FFFFFF"/>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76200" y="-1003300"/>
            <a:ext cx="9220204" cy="6146803"/>
          </a:xfrm>
          <a:prstGeom prst="rect">
            <a:avLst/>
          </a:prstGeom>
          <a:noFill/>
          <a:ln>
            <a:noFill/>
          </a:ln>
        </p:spPr>
      </p:pic>
      <p:sp>
        <p:nvSpPr>
          <p:cNvPr id="74" name="Google Shape;74;p16"/>
          <p:cNvSpPr txBox="1"/>
          <p:nvPr/>
        </p:nvSpPr>
        <p:spPr>
          <a:xfrm>
            <a:off x="930800" y="894625"/>
            <a:ext cx="4167000" cy="48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16"/>
          <p:cNvSpPr txBox="1"/>
          <p:nvPr/>
        </p:nvSpPr>
        <p:spPr>
          <a:xfrm>
            <a:off x="264700" y="3706050"/>
            <a:ext cx="5710500" cy="6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Proxima Nova"/>
                <a:ea typeface="Proxima Nova"/>
                <a:cs typeface="Proxima Nova"/>
                <a:sym typeface="Proxima Nova"/>
              </a:rPr>
              <a:t>Where does electricity </a:t>
            </a:r>
            <a:r>
              <a:rPr lang="en" sz="2400" b="1" i="1">
                <a:solidFill>
                  <a:srgbClr val="FFFFFF"/>
                </a:solidFill>
                <a:latin typeface="Proxima Nova"/>
                <a:ea typeface="Proxima Nova"/>
                <a:cs typeface="Proxima Nova"/>
                <a:sym typeface="Proxima Nova"/>
              </a:rPr>
              <a:t>come from</a:t>
            </a:r>
            <a:r>
              <a:rPr lang="en" sz="2400">
                <a:solidFill>
                  <a:srgbClr val="FFFFFF"/>
                </a:solidFill>
                <a:latin typeface="Proxima Nova"/>
                <a:ea typeface="Proxima Nova"/>
                <a:cs typeface="Proxima Nova"/>
                <a:sym typeface="Proxima Nova"/>
              </a:rPr>
              <a:t>?</a:t>
            </a:r>
            <a:endParaRPr sz="2400">
              <a:solidFill>
                <a:srgbClr val="FFFFFF"/>
              </a:solidFill>
              <a:latin typeface="Proxima Nova"/>
              <a:ea typeface="Proxima Nova"/>
              <a:cs typeface="Proxima Nova"/>
              <a:sym typeface="Proxima Nova"/>
            </a:endParaRPr>
          </a:p>
        </p:txBody>
      </p:sp>
      <p:sp>
        <p:nvSpPr>
          <p:cNvPr id="76" name="Google Shape;76;p16"/>
          <p:cNvSpPr txBox="1"/>
          <p:nvPr/>
        </p:nvSpPr>
        <p:spPr>
          <a:xfrm>
            <a:off x="1369675" y="4145425"/>
            <a:ext cx="4071000" cy="54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Proxima Nova"/>
                <a:ea typeface="Proxima Nova"/>
                <a:cs typeface="Proxima Nova"/>
                <a:sym typeface="Proxima Nova"/>
              </a:rPr>
              <a:t>Why does it matter?</a:t>
            </a:r>
            <a:endParaRPr sz="2400">
              <a:solidFill>
                <a:srgbClr val="FFFFFF"/>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118368" y="-69950"/>
            <a:ext cx="9262372" cy="5213447"/>
          </a:xfrm>
          <a:prstGeom prst="rect">
            <a:avLst/>
          </a:prstGeom>
          <a:noFill/>
          <a:ln>
            <a:noFill/>
          </a:ln>
        </p:spPr>
      </p:pic>
      <p:pic>
        <p:nvPicPr>
          <p:cNvPr id="82" name="Google Shape;82;p17">
            <a:hlinkClick r:id="rId4"/>
          </p:cNvPr>
          <p:cNvPicPr preferRelativeResize="0"/>
          <p:nvPr/>
        </p:nvPicPr>
        <p:blipFill>
          <a:blip r:embed="rId5">
            <a:alphaModFix/>
          </a:blip>
          <a:stretch>
            <a:fillRect/>
          </a:stretch>
        </p:blipFill>
        <p:spPr>
          <a:xfrm>
            <a:off x="1645200" y="2354175"/>
            <a:ext cx="1290451" cy="1290451"/>
          </a:xfrm>
          <a:prstGeom prst="rect">
            <a:avLst/>
          </a:prstGeom>
          <a:noFill/>
          <a:ln>
            <a:noFill/>
          </a:ln>
          <a:effectLst>
            <a:outerShdw blurRad="57150" dist="19050" dir="5400000" algn="bl" rotWithShape="0">
              <a:srgbClr val="000000">
                <a:alpha val="50000"/>
              </a:srgbClr>
            </a:outerShdw>
          </a:effectLst>
        </p:spPr>
      </p:pic>
      <p:sp>
        <p:nvSpPr>
          <p:cNvPr id="83" name="Google Shape;83;p17"/>
          <p:cNvSpPr txBox="1"/>
          <p:nvPr/>
        </p:nvSpPr>
        <p:spPr>
          <a:xfrm>
            <a:off x="525675" y="1002175"/>
            <a:ext cx="3761700" cy="150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i="1">
                <a:solidFill>
                  <a:srgbClr val="999999"/>
                </a:solidFill>
                <a:latin typeface="Proxima Nova"/>
                <a:ea typeface="Proxima Nova"/>
                <a:cs typeface="Proxima Nova"/>
                <a:sym typeface="Proxima Nova"/>
              </a:rPr>
              <a:t>A Guide to the </a:t>
            </a:r>
            <a:endParaRPr sz="3000" i="1">
              <a:solidFill>
                <a:srgbClr val="999999"/>
              </a:solidFill>
              <a:latin typeface="Proxima Nova"/>
              <a:ea typeface="Proxima Nova"/>
              <a:cs typeface="Proxima Nova"/>
              <a:sym typeface="Proxima Nova"/>
            </a:endParaRPr>
          </a:p>
          <a:p>
            <a:pPr marL="0" lvl="0" indent="0" algn="l" rtl="0">
              <a:spcBef>
                <a:spcPts val="0"/>
              </a:spcBef>
              <a:spcAft>
                <a:spcPts val="0"/>
              </a:spcAft>
              <a:buNone/>
            </a:pPr>
            <a:r>
              <a:rPr lang="en" sz="3000" i="1">
                <a:solidFill>
                  <a:srgbClr val="999999"/>
                </a:solidFill>
                <a:latin typeface="Proxima Nova"/>
                <a:ea typeface="Proxima Nova"/>
                <a:cs typeface="Proxima Nova"/>
                <a:sym typeface="Proxima Nova"/>
              </a:rPr>
              <a:t>Energy of the Earth</a:t>
            </a:r>
            <a:endParaRPr sz="3000" i="1">
              <a:solidFill>
                <a:srgbClr val="999999"/>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7"/>
        <p:cNvGrpSpPr/>
        <p:nvPr/>
      </p:nvGrpSpPr>
      <p:grpSpPr>
        <a:xfrm>
          <a:off x="0" y="0"/>
          <a:ext cx="0" cy="0"/>
          <a:chOff x="0" y="0"/>
          <a:chExt cx="0" cy="0"/>
        </a:xfrm>
      </p:grpSpPr>
      <p:sp>
        <p:nvSpPr>
          <p:cNvPr id="88" name="Google Shape;88;p18"/>
          <p:cNvSpPr txBox="1"/>
          <p:nvPr/>
        </p:nvSpPr>
        <p:spPr>
          <a:xfrm>
            <a:off x="-36475" y="55900"/>
            <a:ext cx="9022800" cy="51864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2000" b="1">
                <a:solidFill>
                  <a:srgbClr val="FFE599"/>
                </a:solidFill>
                <a:latin typeface="Comic Sans MS"/>
                <a:ea typeface="Comic Sans MS"/>
                <a:cs typeface="Comic Sans MS"/>
                <a:sym typeface="Comic Sans MS"/>
              </a:rPr>
              <a:t>  </a:t>
            </a:r>
            <a:r>
              <a:rPr lang="en" sz="2200" b="1">
                <a:solidFill>
                  <a:srgbClr val="FFE599"/>
                </a:solidFill>
                <a:latin typeface="Proxima Nova"/>
                <a:ea typeface="Proxima Nova"/>
                <a:cs typeface="Proxima Nova"/>
                <a:sym typeface="Proxima Nova"/>
              </a:rPr>
              <a:t>What About Energy Use?</a:t>
            </a:r>
            <a:endParaRPr sz="2200" b="1">
              <a:solidFill>
                <a:srgbClr val="FFE599"/>
              </a:solidFill>
              <a:latin typeface="Proxima Nova"/>
              <a:ea typeface="Proxima Nova"/>
              <a:cs typeface="Proxima Nova"/>
              <a:sym typeface="Proxima Nova"/>
            </a:endParaRPr>
          </a:p>
          <a:p>
            <a:pPr marL="457200" lvl="0" indent="-330200" algn="l" rtl="0">
              <a:spcBef>
                <a:spcPts val="1400"/>
              </a:spcBef>
              <a:spcAft>
                <a:spcPts val="0"/>
              </a:spcAft>
              <a:buClr>
                <a:srgbClr val="FFE599"/>
              </a:buClr>
              <a:buSzPts val="1600"/>
              <a:buFont typeface="Gill Sans"/>
              <a:buChar char="●"/>
            </a:pPr>
            <a:r>
              <a:rPr lang="en" sz="1600">
                <a:solidFill>
                  <a:srgbClr val="FFFFFF"/>
                </a:solidFill>
                <a:latin typeface="Proxima Nova"/>
                <a:ea typeface="Proxima Nova"/>
                <a:cs typeface="Proxima Nova"/>
                <a:sym typeface="Proxima Nova"/>
              </a:rPr>
              <a:t> </a:t>
            </a:r>
            <a:r>
              <a:rPr lang="en" sz="1600" b="1">
                <a:solidFill>
                  <a:srgbClr val="FFFFFF"/>
                </a:solidFill>
                <a:latin typeface="Proxima Nova"/>
                <a:ea typeface="Proxima Nova"/>
                <a:cs typeface="Proxima Nova"/>
                <a:sym typeface="Proxima Nova"/>
              </a:rPr>
              <a:t>Energy </a:t>
            </a:r>
            <a:r>
              <a:rPr lang="en" sz="1600" b="1">
                <a:solidFill>
                  <a:srgbClr val="FFE599"/>
                </a:solidFill>
                <a:latin typeface="Proxima Nova"/>
                <a:ea typeface="Proxima Nova"/>
                <a:cs typeface="Proxima Nova"/>
                <a:sym typeface="Proxima Nova"/>
              </a:rPr>
              <a:t>consumption</a:t>
            </a:r>
            <a:r>
              <a:rPr lang="en" sz="1600">
                <a:solidFill>
                  <a:srgbClr val="FFFFFF"/>
                </a:solidFill>
                <a:latin typeface="Proxima Nova"/>
                <a:ea typeface="Proxima Nova"/>
                <a:cs typeface="Proxima Nova"/>
                <a:sym typeface="Proxima Nova"/>
              </a:rPr>
              <a:t> in the U.S. is ______ every 20 years!</a:t>
            </a:r>
            <a:endParaRPr sz="1600">
              <a:solidFill>
                <a:srgbClr val="FFFFFF"/>
              </a:solidFill>
              <a:latin typeface="Proxima Nova"/>
              <a:ea typeface="Proxima Nova"/>
              <a:cs typeface="Proxima Nova"/>
              <a:sym typeface="Proxima Nova"/>
            </a:endParaRPr>
          </a:p>
          <a:p>
            <a:pPr marL="0" lvl="0" indent="0" algn="l" rtl="0">
              <a:lnSpc>
                <a:spcPct val="100000"/>
              </a:lnSpc>
              <a:spcBef>
                <a:spcPts val="0"/>
              </a:spcBef>
              <a:spcAft>
                <a:spcPts val="0"/>
              </a:spcAft>
              <a:buNone/>
            </a:pPr>
            <a:endParaRPr sz="1600">
              <a:solidFill>
                <a:srgbClr val="FFFFFF"/>
              </a:solidFill>
              <a:latin typeface="Proxima Nova"/>
              <a:ea typeface="Proxima Nova"/>
              <a:cs typeface="Proxima Nova"/>
              <a:sym typeface="Proxima Nova"/>
            </a:endParaRPr>
          </a:p>
          <a:p>
            <a:pPr marL="457200" lvl="0" indent="-330200" algn="l" rtl="0">
              <a:spcBef>
                <a:spcPts val="0"/>
              </a:spcBef>
              <a:spcAft>
                <a:spcPts val="0"/>
              </a:spcAft>
              <a:buClr>
                <a:srgbClr val="FFE599"/>
              </a:buClr>
              <a:buSzPts val="1600"/>
              <a:buFont typeface="Proxima Nova"/>
              <a:buChar char="●"/>
            </a:pPr>
            <a:r>
              <a:rPr lang="en" sz="1600">
                <a:solidFill>
                  <a:srgbClr val="FFFFFF"/>
                </a:solidFill>
                <a:latin typeface="Proxima Nova"/>
                <a:ea typeface="Proxima Nova"/>
                <a:cs typeface="Proxima Nova"/>
                <a:sym typeface="Proxima Nova"/>
              </a:rPr>
              <a:t>The U.S. uses around _____ of the </a:t>
            </a:r>
            <a:r>
              <a:rPr lang="en" sz="1600">
                <a:solidFill>
                  <a:srgbClr val="FFE599"/>
                </a:solidFill>
                <a:latin typeface="Proxima Nova"/>
                <a:ea typeface="Proxima Nova"/>
                <a:cs typeface="Proxima Nova"/>
                <a:sym typeface="Proxima Nova"/>
              </a:rPr>
              <a:t>world’s energy</a:t>
            </a:r>
            <a:r>
              <a:rPr lang="en" sz="1600">
                <a:solidFill>
                  <a:srgbClr val="FFFFFF"/>
                </a:solidFill>
                <a:latin typeface="Proxima Nova"/>
                <a:ea typeface="Proxima Nova"/>
                <a:cs typeface="Proxima Nova"/>
                <a:sym typeface="Proxima Nova"/>
              </a:rPr>
              <a:t>, yet only holds about 5% of the world’s population.</a:t>
            </a:r>
            <a:endParaRPr sz="1600">
              <a:solidFill>
                <a:srgbClr val="FFFFFF"/>
              </a:solidFill>
              <a:latin typeface="Proxima Nova"/>
              <a:ea typeface="Proxima Nova"/>
              <a:cs typeface="Proxima Nova"/>
              <a:sym typeface="Proxima Nova"/>
            </a:endParaRPr>
          </a:p>
          <a:p>
            <a:pPr marL="0" lvl="0" indent="0" algn="l" rtl="0">
              <a:lnSpc>
                <a:spcPct val="100000"/>
              </a:lnSpc>
              <a:spcBef>
                <a:spcPts val="0"/>
              </a:spcBef>
              <a:spcAft>
                <a:spcPts val="0"/>
              </a:spcAft>
              <a:buNone/>
            </a:pPr>
            <a:endParaRPr sz="1600">
              <a:solidFill>
                <a:srgbClr val="FFFFFF"/>
              </a:solidFill>
              <a:latin typeface="Proxima Nova"/>
              <a:ea typeface="Proxima Nova"/>
              <a:cs typeface="Proxima Nova"/>
              <a:sym typeface="Proxima Nova"/>
            </a:endParaRPr>
          </a:p>
          <a:p>
            <a:pPr marL="457200" lvl="0" indent="-330200" algn="l" rtl="0">
              <a:spcBef>
                <a:spcPts val="0"/>
              </a:spcBef>
              <a:spcAft>
                <a:spcPts val="0"/>
              </a:spcAft>
              <a:buClr>
                <a:srgbClr val="FFE599"/>
              </a:buClr>
              <a:buSzPts val="1600"/>
              <a:buFont typeface="Gill Sans"/>
              <a:buChar char="●"/>
            </a:pPr>
            <a:r>
              <a:rPr lang="en" sz="1600">
                <a:solidFill>
                  <a:srgbClr val="FFFFFF"/>
                </a:solidFill>
                <a:latin typeface="Proxima Nova"/>
                <a:ea typeface="Proxima Nova"/>
                <a:cs typeface="Proxima Nova"/>
                <a:sym typeface="Proxima Nova"/>
              </a:rPr>
              <a:t>K-12 schools in the U.S. spend more than 6 ____ dollars on </a:t>
            </a:r>
            <a:r>
              <a:rPr lang="en" sz="1600" b="1">
                <a:solidFill>
                  <a:srgbClr val="FFE599"/>
                </a:solidFill>
                <a:latin typeface="Proxima Nova"/>
                <a:ea typeface="Proxima Nova"/>
                <a:cs typeface="Proxima Nova"/>
                <a:sym typeface="Proxima Nova"/>
              </a:rPr>
              <a:t>energy use</a:t>
            </a:r>
            <a:r>
              <a:rPr lang="en" sz="1600">
                <a:solidFill>
                  <a:srgbClr val="FFFFFF"/>
                </a:solidFill>
                <a:latin typeface="Proxima Nova"/>
                <a:ea typeface="Proxima Nova"/>
                <a:cs typeface="Proxima Nova"/>
                <a:sym typeface="Proxima Nova"/>
              </a:rPr>
              <a:t>.</a:t>
            </a:r>
            <a:endParaRPr sz="1600">
              <a:solidFill>
                <a:srgbClr val="FFFFFF"/>
              </a:solidFill>
              <a:latin typeface="Proxima Nova"/>
              <a:ea typeface="Proxima Nova"/>
              <a:cs typeface="Proxima Nova"/>
              <a:sym typeface="Proxima Nova"/>
            </a:endParaRPr>
          </a:p>
          <a:p>
            <a:pPr marL="457200" lvl="0" indent="0" algn="l" rtl="0">
              <a:spcBef>
                <a:spcPts val="0"/>
              </a:spcBef>
              <a:spcAft>
                <a:spcPts val="0"/>
              </a:spcAft>
              <a:buNone/>
            </a:pPr>
            <a:endParaRPr sz="1600">
              <a:solidFill>
                <a:srgbClr val="FFFFFF"/>
              </a:solidFill>
              <a:latin typeface="Proxima Nova"/>
              <a:ea typeface="Proxima Nova"/>
              <a:cs typeface="Proxima Nova"/>
              <a:sym typeface="Proxima Nova"/>
            </a:endParaRPr>
          </a:p>
          <a:p>
            <a:pPr marL="457200" lvl="0" indent="-330200" algn="l" rtl="0">
              <a:spcBef>
                <a:spcPts val="0"/>
              </a:spcBef>
              <a:spcAft>
                <a:spcPts val="0"/>
              </a:spcAft>
              <a:buClr>
                <a:srgbClr val="FFE599"/>
              </a:buClr>
              <a:buSzPts val="1600"/>
              <a:buFont typeface="Proxima Nova"/>
              <a:buChar char="●"/>
            </a:pPr>
            <a:r>
              <a:rPr lang="en" sz="1600">
                <a:solidFill>
                  <a:srgbClr val="FFFFFF"/>
                </a:solidFill>
                <a:latin typeface="Proxima Nova"/>
                <a:ea typeface="Proxima Nova"/>
                <a:cs typeface="Proxima Nova"/>
                <a:sym typeface="Proxima Nova"/>
              </a:rPr>
              <a:t>It’s estimated that the U.S. spends more than $300 billion a year on energy that goes to drafty doors and windows, </a:t>
            </a:r>
            <a:r>
              <a:rPr lang="en" sz="1600">
                <a:solidFill>
                  <a:srgbClr val="FFE599"/>
                </a:solidFill>
                <a:latin typeface="Proxima Nova"/>
                <a:ea typeface="Proxima Nova"/>
                <a:cs typeface="Proxima Nova"/>
                <a:sym typeface="Proxima Nova"/>
              </a:rPr>
              <a:t>inefficient</a:t>
            </a:r>
            <a:r>
              <a:rPr lang="en" sz="1600">
                <a:solidFill>
                  <a:srgbClr val="FFFFFF"/>
                </a:solidFill>
                <a:latin typeface="Proxima Nova"/>
                <a:ea typeface="Proxima Nova"/>
                <a:cs typeface="Proxima Nova"/>
                <a:sym typeface="Proxima Nova"/>
              </a:rPr>
              <a:t> appliances or other energy _______ that could be easily remedied. </a:t>
            </a:r>
            <a:endParaRPr sz="1600">
              <a:solidFill>
                <a:srgbClr val="FFFFFF"/>
              </a:solidFill>
              <a:latin typeface="Proxima Nova"/>
              <a:ea typeface="Proxima Nova"/>
              <a:cs typeface="Proxima Nova"/>
              <a:sym typeface="Proxima Nova"/>
            </a:endParaRPr>
          </a:p>
          <a:p>
            <a:pPr marL="457200" lvl="0" indent="0" algn="l" rtl="0">
              <a:lnSpc>
                <a:spcPct val="100000"/>
              </a:lnSpc>
              <a:spcBef>
                <a:spcPts val="0"/>
              </a:spcBef>
              <a:spcAft>
                <a:spcPts val="0"/>
              </a:spcAft>
              <a:buNone/>
            </a:pPr>
            <a:endParaRPr sz="1600">
              <a:solidFill>
                <a:srgbClr val="FFFFFF"/>
              </a:solidFill>
              <a:latin typeface="Proxima Nova"/>
              <a:ea typeface="Proxima Nova"/>
              <a:cs typeface="Proxima Nova"/>
              <a:sym typeface="Proxima Nova"/>
            </a:endParaRPr>
          </a:p>
          <a:p>
            <a:pPr marL="457200" lvl="0" indent="-330200" algn="l" rtl="0">
              <a:lnSpc>
                <a:spcPct val="100000"/>
              </a:lnSpc>
              <a:spcBef>
                <a:spcPts val="0"/>
              </a:spcBef>
              <a:spcAft>
                <a:spcPts val="0"/>
              </a:spcAft>
              <a:buClr>
                <a:srgbClr val="FFE599"/>
              </a:buClr>
              <a:buSzPts val="1600"/>
              <a:buFont typeface="Proxima Nova"/>
              <a:buChar char="●"/>
            </a:pPr>
            <a:r>
              <a:rPr lang="en" sz="1600">
                <a:solidFill>
                  <a:srgbClr val="FFFFFF"/>
                </a:solidFill>
                <a:latin typeface="Proxima Nova"/>
                <a:ea typeface="Proxima Nova"/>
                <a:cs typeface="Proxima Nova"/>
                <a:sym typeface="Proxima Nova"/>
              </a:rPr>
              <a:t>Currently, </a:t>
            </a:r>
            <a:r>
              <a:rPr lang="en" sz="1600" u="sng">
                <a:solidFill>
                  <a:srgbClr val="FFE599"/>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non-renewable</a:t>
            </a:r>
            <a:r>
              <a:rPr lang="en" sz="1600">
                <a:solidFill>
                  <a:srgbClr val="FFE599"/>
                </a:solidFill>
                <a:latin typeface="Proxima Nova"/>
                <a:ea typeface="Proxima Nova"/>
                <a:cs typeface="Proxima Nova"/>
                <a:sym typeface="Proxima Nova"/>
              </a:rPr>
              <a:t> </a:t>
            </a:r>
            <a:r>
              <a:rPr lang="en" sz="1600">
                <a:solidFill>
                  <a:srgbClr val="FFFFFF"/>
                </a:solidFill>
                <a:latin typeface="Proxima Nova"/>
                <a:ea typeface="Proxima Nova"/>
                <a:cs typeface="Proxima Nova"/>
                <a:sym typeface="Proxima Nova"/>
              </a:rPr>
              <a:t>fuels (which include coal, oil, and natural gas) supply about     ______ percent of the world’s energy.</a:t>
            </a:r>
            <a:endParaRPr sz="1600">
              <a:solidFill>
                <a:srgbClr val="FFFFFF"/>
              </a:solidFill>
              <a:latin typeface="Proxima Nova"/>
              <a:ea typeface="Proxima Nova"/>
              <a:cs typeface="Proxima Nova"/>
              <a:sym typeface="Proxima Nova"/>
            </a:endParaRPr>
          </a:p>
          <a:p>
            <a:pPr marL="0" lvl="0" indent="0" algn="l" rtl="0">
              <a:lnSpc>
                <a:spcPct val="150000"/>
              </a:lnSpc>
              <a:spcBef>
                <a:spcPts val="0"/>
              </a:spcBef>
              <a:spcAft>
                <a:spcPts val="0"/>
              </a:spcAft>
              <a:buNone/>
            </a:pPr>
            <a:endParaRPr sz="1600">
              <a:solidFill>
                <a:srgbClr val="FFFFFF"/>
              </a:solidFill>
              <a:latin typeface="Proxima Nova"/>
              <a:ea typeface="Proxima Nova"/>
              <a:cs typeface="Proxima Nova"/>
              <a:sym typeface="Proxima Nova"/>
            </a:endParaRPr>
          </a:p>
          <a:p>
            <a:pPr marL="457200" lvl="0" indent="-330200" algn="l" rtl="0">
              <a:lnSpc>
                <a:spcPct val="100000"/>
              </a:lnSpc>
              <a:spcBef>
                <a:spcPts val="0"/>
              </a:spcBef>
              <a:spcAft>
                <a:spcPts val="0"/>
              </a:spcAft>
              <a:buClr>
                <a:srgbClr val="FFE599"/>
              </a:buClr>
              <a:buSzPts val="1600"/>
              <a:buFont typeface="Proxima Nova"/>
              <a:buChar char="●"/>
            </a:pPr>
            <a:r>
              <a:rPr lang="en" sz="1600">
                <a:solidFill>
                  <a:srgbClr val="FFFFFF"/>
                </a:solidFill>
                <a:latin typeface="Proxima Nova"/>
                <a:ea typeface="Proxima Nova"/>
                <a:cs typeface="Proxima Nova"/>
                <a:sym typeface="Proxima Nova"/>
              </a:rPr>
              <a:t>Decomposing plants and other organisms, buried beneath layers of sediment and rock, have taken </a:t>
            </a:r>
            <a:r>
              <a:rPr lang="en" sz="1600">
                <a:solidFill>
                  <a:srgbClr val="FFE599"/>
                </a:solidFill>
                <a:latin typeface="Proxima Nova"/>
                <a:ea typeface="Proxima Nova"/>
                <a:cs typeface="Proxima Nova"/>
                <a:sym typeface="Proxima Nova"/>
              </a:rPr>
              <a:t>millennia</a:t>
            </a:r>
            <a:r>
              <a:rPr lang="en" sz="1600">
                <a:solidFill>
                  <a:srgbClr val="FFFFFF"/>
                </a:solidFill>
                <a:latin typeface="Proxima Nova"/>
                <a:ea typeface="Proxima Nova"/>
                <a:cs typeface="Proxima Nova"/>
                <a:sym typeface="Proxima Nova"/>
              </a:rPr>
              <a:t> to become the carbon-rich deposits we now call ________. </a:t>
            </a:r>
            <a:endParaRPr sz="1600">
              <a:solidFill>
                <a:srgbClr val="FFFFFF"/>
              </a:solidFill>
              <a:latin typeface="Proxima Nova"/>
              <a:ea typeface="Proxima Nova"/>
              <a:cs typeface="Proxima Nova"/>
              <a:sym typeface="Proxima Nova"/>
            </a:endParaRPr>
          </a:p>
          <a:p>
            <a:pPr marL="0" lvl="0" indent="0" algn="l" rtl="0">
              <a:spcBef>
                <a:spcPts val="0"/>
              </a:spcBef>
              <a:spcAft>
                <a:spcPts val="0"/>
              </a:spcAft>
              <a:buNone/>
            </a:pPr>
            <a:endParaRPr sz="1600">
              <a:solidFill>
                <a:srgbClr val="FFFFFF"/>
              </a:solidFill>
              <a:latin typeface="Comic Sans MS"/>
              <a:ea typeface="Comic Sans MS"/>
              <a:cs typeface="Comic Sans MS"/>
              <a:sym typeface="Comic Sans MS"/>
            </a:endParaRPr>
          </a:p>
          <a:p>
            <a:pPr marL="457200" lvl="0" indent="0" algn="l" rtl="0">
              <a:lnSpc>
                <a:spcPct val="140000"/>
              </a:lnSpc>
              <a:spcBef>
                <a:spcPts val="0"/>
              </a:spcBef>
              <a:spcAft>
                <a:spcPts val="0"/>
              </a:spcAft>
              <a:buNone/>
            </a:pPr>
            <a:endParaRPr sz="1600">
              <a:solidFill>
                <a:srgbClr val="FFFFFF"/>
              </a:solidFill>
              <a:latin typeface="Comic Sans MS"/>
              <a:ea typeface="Comic Sans MS"/>
              <a:cs typeface="Comic Sans MS"/>
              <a:sym typeface="Comic Sans MS"/>
            </a:endParaRPr>
          </a:p>
          <a:p>
            <a:pPr marL="0" lvl="0" indent="0" algn="l" rtl="0">
              <a:spcBef>
                <a:spcPts val="1400"/>
              </a:spcBef>
              <a:spcAft>
                <a:spcPts val="0"/>
              </a:spcAft>
              <a:buNone/>
            </a:pPr>
            <a:endParaRPr sz="1600">
              <a:solidFill>
                <a:srgbClr val="FFFFFF"/>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2"/>
        <p:cNvGrpSpPr/>
        <p:nvPr/>
      </p:nvGrpSpPr>
      <p:grpSpPr>
        <a:xfrm>
          <a:off x="0" y="0"/>
          <a:ext cx="0" cy="0"/>
          <a:chOff x="0" y="0"/>
          <a:chExt cx="0" cy="0"/>
        </a:xfrm>
      </p:grpSpPr>
      <p:sp>
        <p:nvSpPr>
          <p:cNvPr id="93" name="Google Shape;93;p19"/>
          <p:cNvSpPr txBox="1"/>
          <p:nvPr/>
        </p:nvSpPr>
        <p:spPr>
          <a:xfrm>
            <a:off x="287725" y="574525"/>
            <a:ext cx="5101200" cy="467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EFEFEF"/>
                </a:solidFill>
                <a:latin typeface="Proxima Nova"/>
                <a:ea typeface="Proxima Nova"/>
                <a:cs typeface="Proxima Nova"/>
                <a:sym typeface="Proxima Nova"/>
              </a:rPr>
              <a:t>Fossil fuels and plastic?</a:t>
            </a:r>
            <a:endParaRPr sz="2400">
              <a:solidFill>
                <a:srgbClr val="EFEFEF"/>
              </a:solidFill>
              <a:latin typeface="Proxima Nova"/>
              <a:ea typeface="Proxima Nova"/>
              <a:cs typeface="Proxima Nova"/>
              <a:sym typeface="Proxima Nova"/>
            </a:endParaRPr>
          </a:p>
        </p:txBody>
      </p:sp>
      <p:sp>
        <p:nvSpPr>
          <p:cNvPr id="94" name="Google Shape;94;p19"/>
          <p:cNvSpPr txBox="1"/>
          <p:nvPr/>
        </p:nvSpPr>
        <p:spPr>
          <a:xfrm>
            <a:off x="797100" y="1197125"/>
            <a:ext cx="6254400" cy="1235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rgbClr val="FFFFFF"/>
                </a:solidFill>
                <a:latin typeface="Proxima Nova"/>
                <a:ea typeface="Proxima Nova"/>
                <a:cs typeface="Proxima Nova"/>
                <a:sym typeface="Proxima Nova"/>
              </a:rPr>
              <a:t>Fossil fuels not only power our lives, producing electricity and heat, and powering engines, over 99% of plastic is made of chemicals from </a:t>
            </a:r>
            <a:r>
              <a:rPr lang="en" sz="1800" b="1" u="sng">
                <a:solidFill>
                  <a:srgbClr val="FFFFFF"/>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fossil fuels</a:t>
            </a:r>
            <a:r>
              <a:rPr lang="en" sz="1800">
                <a:solidFill>
                  <a:srgbClr val="FFFFFF"/>
                </a:solidFill>
                <a:latin typeface="Proxima Nova"/>
                <a:ea typeface="Proxima Nova"/>
                <a:cs typeface="Proxima Nova"/>
                <a:sym typeface="Proxima Nova"/>
              </a:rPr>
              <a:t>, found in the Earth–the fossil fuel and plastic industries are connected.</a:t>
            </a:r>
            <a:endParaRPr sz="1800">
              <a:solidFill>
                <a:srgbClr val="FFFFFF"/>
              </a:solidFill>
              <a:latin typeface="Proxima Nova"/>
              <a:ea typeface="Proxima Nova"/>
              <a:cs typeface="Proxima Nova"/>
              <a:sym typeface="Proxima Nova"/>
            </a:endParaRPr>
          </a:p>
        </p:txBody>
      </p:sp>
      <p:pic>
        <p:nvPicPr>
          <p:cNvPr id="95" name="Google Shape;95;p19"/>
          <p:cNvPicPr preferRelativeResize="0"/>
          <p:nvPr/>
        </p:nvPicPr>
        <p:blipFill>
          <a:blip r:embed="rId4">
            <a:alphaModFix/>
          </a:blip>
          <a:stretch>
            <a:fillRect/>
          </a:stretch>
        </p:blipFill>
        <p:spPr>
          <a:xfrm>
            <a:off x="7749224" y="475475"/>
            <a:ext cx="964900" cy="4187500"/>
          </a:xfrm>
          <a:prstGeom prst="rect">
            <a:avLst/>
          </a:prstGeom>
          <a:noFill/>
          <a:ln>
            <a:noFill/>
          </a:ln>
        </p:spPr>
      </p:pic>
      <p:pic>
        <p:nvPicPr>
          <p:cNvPr id="96" name="Google Shape;96;p19">
            <a:hlinkClick r:id="rId5"/>
          </p:cNvPr>
          <p:cNvPicPr preferRelativeResize="0"/>
          <p:nvPr/>
        </p:nvPicPr>
        <p:blipFill>
          <a:blip r:embed="rId6">
            <a:alphaModFix/>
          </a:blip>
          <a:stretch>
            <a:fillRect/>
          </a:stretch>
        </p:blipFill>
        <p:spPr>
          <a:xfrm>
            <a:off x="5607175" y="2831550"/>
            <a:ext cx="1290451" cy="1290451"/>
          </a:xfrm>
          <a:prstGeom prst="rect">
            <a:avLst/>
          </a:prstGeom>
          <a:noFill/>
          <a:ln>
            <a:noFill/>
          </a:ln>
          <a:effectLst>
            <a:outerShdw blurRad="57150" dist="19050" dir="5400000" algn="bl" rotWithShape="0">
              <a:srgbClr val="000000">
                <a:alpha val="50000"/>
              </a:srgbClr>
            </a:outerShdw>
          </a:effectLst>
        </p:spPr>
      </p:pic>
      <p:sp>
        <p:nvSpPr>
          <p:cNvPr id="97" name="Google Shape;97;p19"/>
          <p:cNvSpPr txBox="1"/>
          <p:nvPr/>
        </p:nvSpPr>
        <p:spPr>
          <a:xfrm>
            <a:off x="5213276" y="4149388"/>
            <a:ext cx="3368700" cy="475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500" i="1" dirty="0">
                <a:solidFill>
                  <a:srgbClr val="FFFFFF"/>
                </a:solidFill>
                <a:latin typeface="Proxima Nova"/>
                <a:ea typeface="Proxima Nova"/>
                <a:cs typeface="Proxima Nova"/>
                <a:sym typeface="Proxima Nova"/>
              </a:rPr>
              <a:t>Bottle, Bottle</a:t>
            </a:r>
            <a:endParaRPr sz="2500" i="1" dirty="0">
              <a:solidFill>
                <a:srgbClr val="FFFFFF"/>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1"/>
        <p:cNvGrpSpPr/>
        <p:nvPr/>
      </p:nvGrpSpPr>
      <p:grpSpPr>
        <a:xfrm>
          <a:off x="0" y="0"/>
          <a:ext cx="0" cy="0"/>
          <a:chOff x="0" y="0"/>
          <a:chExt cx="0" cy="0"/>
        </a:xfrm>
      </p:grpSpPr>
      <p:sp>
        <p:nvSpPr>
          <p:cNvPr id="102" name="Google Shape;102;p20"/>
          <p:cNvSpPr txBox="1"/>
          <p:nvPr/>
        </p:nvSpPr>
        <p:spPr>
          <a:xfrm>
            <a:off x="860800" y="1209000"/>
            <a:ext cx="7446600" cy="27219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FFFFFF"/>
                </a:solidFill>
                <a:latin typeface="Proxima Nova"/>
                <a:ea typeface="Proxima Nova"/>
                <a:cs typeface="Proxima Nova"/>
                <a:sym typeface="Proxima Nova"/>
              </a:rPr>
              <a:t>“I was more than a decade into being an environmental activist when I saw it: </a:t>
            </a:r>
            <a:r>
              <a:rPr lang="en" sz="1500" b="1">
                <a:solidFill>
                  <a:srgbClr val="FFFFFF"/>
                </a:solidFill>
                <a:latin typeface="Proxima Nova"/>
                <a:ea typeface="Proxima Nova"/>
                <a:cs typeface="Proxima Nova"/>
                <a:sym typeface="Proxima Nova"/>
              </a:rPr>
              <a:t>energy</a:t>
            </a:r>
            <a:r>
              <a:rPr lang="en" sz="1500">
                <a:solidFill>
                  <a:srgbClr val="FFFFFF"/>
                </a:solidFill>
                <a:latin typeface="Proxima Nova"/>
                <a:ea typeface="Proxima Nova"/>
                <a:cs typeface="Proxima Nova"/>
                <a:sym typeface="Proxima Nova"/>
              </a:rPr>
              <a:t>.  It was everywhere.  In the fuel for our cars, in the fertilizer in our food, in the plastics at the grocery store, in the electricity lighting our homes.  We were relying on fossil fuels for everything.  </a:t>
            </a:r>
            <a:endParaRPr sz="1500">
              <a:solidFill>
                <a:srgbClr val="FFFFFF"/>
              </a:solidFill>
              <a:latin typeface="Proxima Nova"/>
              <a:ea typeface="Proxima Nova"/>
              <a:cs typeface="Proxima Nova"/>
              <a:sym typeface="Proxima Nova"/>
            </a:endParaRPr>
          </a:p>
          <a:p>
            <a:pPr marL="0" lvl="0" indent="0" algn="l" rtl="0">
              <a:spcBef>
                <a:spcPts val="0"/>
              </a:spcBef>
              <a:spcAft>
                <a:spcPts val="0"/>
              </a:spcAft>
              <a:buNone/>
            </a:pPr>
            <a:endParaRPr sz="1500">
              <a:solidFill>
                <a:srgbClr val="FFFFFF"/>
              </a:solidFill>
              <a:latin typeface="Proxima Nova"/>
              <a:ea typeface="Proxima Nova"/>
              <a:cs typeface="Proxima Nova"/>
              <a:sym typeface="Proxima Nova"/>
            </a:endParaRPr>
          </a:p>
          <a:p>
            <a:pPr marL="0" lvl="0" indent="0" algn="l" rtl="0">
              <a:spcBef>
                <a:spcPts val="0"/>
              </a:spcBef>
              <a:spcAft>
                <a:spcPts val="0"/>
              </a:spcAft>
              <a:buNone/>
            </a:pPr>
            <a:r>
              <a:rPr lang="en" sz="1500" b="1">
                <a:solidFill>
                  <a:srgbClr val="FFFFFF"/>
                </a:solidFill>
                <a:latin typeface="Proxima Nova"/>
                <a:ea typeface="Proxima Nova"/>
                <a:cs typeface="Proxima Nova"/>
                <a:sym typeface="Proxima Nova"/>
              </a:rPr>
              <a:t>Once I learned to see them</a:t>
            </a:r>
            <a:r>
              <a:rPr lang="en" sz="1500">
                <a:solidFill>
                  <a:srgbClr val="FFFFFF"/>
                </a:solidFill>
                <a:latin typeface="Proxima Nova"/>
                <a:ea typeface="Proxima Nova"/>
                <a:cs typeface="Proxima Nova"/>
                <a:sym typeface="Proxima Nova"/>
              </a:rPr>
              <a:t>, </a:t>
            </a:r>
            <a:r>
              <a:rPr lang="en" sz="1500" b="1">
                <a:solidFill>
                  <a:srgbClr val="F6B26B"/>
                </a:solidFill>
                <a:latin typeface="Proxima Nova"/>
                <a:ea typeface="Proxima Nova"/>
                <a:cs typeface="Proxima Nova"/>
                <a:sym typeface="Proxima Nova"/>
              </a:rPr>
              <a:t>I could find fossil fuels wherever I looked</a:t>
            </a:r>
            <a:r>
              <a:rPr lang="en" sz="1500">
                <a:solidFill>
                  <a:srgbClr val="F6B26B"/>
                </a:solidFill>
                <a:latin typeface="Proxima Nova"/>
                <a:ea typeface="Proxima Nova"/>
                <a:cs typeface="Proxima Nova"/>
                <a:sym typeface="Proxima Nova"/>
              </a:rPr>
              <a:t>.</a:t>
            </a:r>
            <a:r>
              <a:rPr lang="en" sz="1500">
                <a:solidFill>
                  <a:srgbClr val="FFFFFF"/>
                </a:solidFill>
                <a:latin typeface="Proxima Nova"/>
                <a:ea typeface="Proxima Nova"/>
                <a:cs typeface="Proxima Nova"/>
                <a:sym typeface="Proxima Nova"/>
              </a:rPr>
              <a:t>  And it wasn’t hard to see their harms either: coal, oil, and gas make people pick, pump pollution into our air and water, and push up carbon concentrations in our atmosphere, driving dangerous weather.” ….. And the impact on communities is </a:t>
            </a:r>
            <a:r>
              <a:rPr lang="en" sz="1500" i="1">
                <a:solidFill>
                  <a:srgbClr val="FFFFFF"/>
                </a:solidFill>
                <a:latin typeface="Proxima Nova"/>
                <a:ea typeface="Proxima Nova"/>
                <a:cs typeface="Proxima Nova"/>
                <a:sym typeface="Proxima Nova"/>
              </a:rPr>
              <a:t>not</a:t>
            </a:r>
            <a:r>
              <a:rPr lang="en" sz="1500">
                <a:solidFill>
                  <a:srgbClr val="FFFFFF"/>
                </a:solidFill>
                <a:latin typeface="Proxima Nova"/>
                <a:ea typeface="Proxima Nova"/>
                <a:cs typeface="Proxima Nova"/>
                <a:sym typeface="Proxima Nova"/>
              </a:rPr>
              <a:t> the same.” </a:t>
            </a:r>
            <a:endParaRPr sz="1500">
              <a:solidFill>
                <a:srgbClr val="FFFFFF"/>
              </a:solidFill>
              <a:latin typeface="Proxima Nova"/>
              <a:ea typeface="Proxima Nova"/>
              <a:cs typeface="Proxima Nova"/>
              <a:sym typeface="Proxima Nova"/>
            </a:endParaRPr>
          </a:p>
          <a:p>
            <a:pPr marL="2743200" lvl="0" indent="457200" algn="l" rtl="0">
              <a:spcBef>
                <a:spcPts val="0"/>
              </a:spcBef>
              <a:spcAft>
                <a:spcPts val="0"/>
              </a:spcAft>
              <a:buNone/>
            </a:pPr>
            <a:endParaRPr sz="1500">
              <a:solidFill>
                <a:srgbClr val="FFFFFF"/>
              </a:solidFill>
              <a:latin typeface="Proxima Nova"/>
              <a:ea typeface="Proxima Nova"/>
              <a:cs typeface="Proxima Nova"/>
              <a:sym typeface="Proxima Nova"/>
            </a:endParaRPr>
          </a:p>
          <a:p>
            <a:pPr marL="2743200" lvl="0" indent="457200" algn="l" rtl="0">
              <a:spcBef>
                <a:spcPts val="0"/>
              </a:spcBef>
              <a:spcAft>
                <a:spcPts val="0"/>
              </a:spcAft>
              <a:buNone/>
            </a:pPr>
            <a:r>
              <a:rPr lang="en" sz="1500">
                <a:solidFill>
                  <a:srgbClr val="FFFFFF"/>
                </a:solidFill>
                <a:latin typeface="Proxima Nova"/>
                <a:ea typeface="Proxima Nova"/>
                <a:cs typeface="Proxima Nova"/>
                <a:sym typeface="Proxima Nova"/>
              </a:rPr>
              <a:t>– Dr. Leah Cardamore Stokes</a:t>
            </a:r>
            <a:endParaRPr sz="1500">
              <a:solidFill>
                <a:srgbClr val="FFFFFF"/>
              </a:solidFill>
              <a:latin typeface="Proxima Nova"/>
              <a:ea typeface="Proxima Nova"/>
              <a:cs typeface="Proxima Nova"/>
              <a:sym typeface="Proxima Nova"/>
            </a:endParaRPr>
          </a:p>
        </p:txBody>
      </p:sp>
      <p:pic>
        <p:nvPicPr>
          <p:cNvPr id="103" name="Google Shape;103;p20"/>
          <p:cNvPicPr preferRelativeResize="0"/>
          <p:nvPr/>
        </p:nvPicPr>
        <p:blipFill>
          <a:blip r:embed="rId3">
            <a:alphaModFix/>
          </a:blip>
          <a:stretch>
            <a:fillRect/>
          </a:stretch>
        </p:blipFill>
        <p:spPr>
          <a:xfrm>
            <a:off x="8307275" y="3888872"/>
            <a:ext cx="684325" cy="1254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7"/>
        <p:cNvGrpSpPr/>
        <p:nvPr/>
      </p:nvGrpSpPr>
      <p:grpSpPr>
        <a:xfrm>
          <a:off x="0" y="0"/>
          <a:ext cx="0" cy="0"/>
          <a:chOff x="0" y="0"/>
          <a:chExt cx="0" cy="0"/>
        </a:xfrm>
      </p:grpSpPr>
      <p:pic>
        <p:nvPicPr>
          <p:cNvPr id="108" name="Google Shape;108;p21"/>
          <p:cNvPicPr preferRelativeResize="0"/>
          <p:nvPr/>
        </p:nvPicPr>
        <p:blipFill>
          <a:blip r:embed="rId3">
            <a:alphaModFix amt="43000"/>
          </a:blip>
          <a:stretch>
            <a:fillRect/>
          </a:stretch>
        </p:blipFill>
        <p:spPr>
          <a:xfrm>
            <a:off x="0" y="-1296925"/>
            <a:ext cx="9144000" cy="6096000"/>
          </a:xfrm>
          <a:prstGeom prst="rect">
            <a:avLst/>
          </a:prstGeom>
          <a:noFill/>
          <a:ln>
            <a:noFill/>
          </a:ln>
        </p:spPr>
      </p:pic>
      <p:pic>
        <p:nvPicPr>
          <p:cNvPr id="109" name="Google Shape;109;p21">
            <a:hlinkClick r:id="rId4"/>
          </p:cNvPr>
          <p:cNvPicPr preferRelativeResize="0"/>
          <p:nvPr/>
        </p:nvPicPr>
        <p:blipFill>
          <a:blip r:embed="rId5">
            <a:alphaModFix/>
          </a:blip>
          <a:stretch>
            <a:fillRect/>
          </a:stretch>
        </p:blipFill>
        <p:spPr>
          <a:xfrm>
            <a:off x="2076750" y="1926525"/>
            <a:ext cx="1290451" cy="1290451"/>
          </a:xfrm>
          <a:prstGeom prst="rect">
            <a:avLst/>
          </a:prstGeom>
          <a:noFill/>
          <a:ln>
            <a:noFill/>
          </a:ln>
          <a:effectLst>
            <a:outerShdw blurRad="57150" dist="19050" dir="5400000" algn="bl" rotWithShape="0">
              <a:srgbClr val="000000">
                <a:alpha val="50000"/>
              </a:srgbClr>
            </a:outerShdw>
          </a:effectLst>
        </p:spPr>
      </p:pic>
      <p:sp>
        <p:nvSpPr>
          <p:cNvPr id="110" name="Google Shape;110;p21"/>
          <p:cNvSpPr txBox="1"/>
          <p:nvPr/>
        </p:nvSpPr>
        <p:spPr>
          <a:xfrm>
            <a:off x="832475" y="3329950"/>
            <a:ext cx="4754400" cy="5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i="1">
                <a:solidFill>
                  <a:srgbClr val="FFFFFF"/>
                </a:solidFill>
                <a:latin typeface="Proxima Nova"/>
                <a:ea typeface="Proxima Nova"/>
                <a:cs typeface="Proxima Nova"/>
                <a:sym typeface="Proxima Nova"/>
              </a:rPr>
              <a:t>Environmental Justice, explained</a:t>
            </a:r>
            <a:endParaRPr sz="2400" i="1">
              <a:solidFill>
                <a:srgbClr val="FFFFFF"/>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829</Words>
  <Application>Microsoft Macintosh PowerPoint</Application>
  <PresentationFormat>On-screen Show (16:9)</PresentationFormat>
  <Paragraphs>65</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Arial</vt:lpstr>
      <vt:lpstr>Gill Sans</vt:lpstr>
      <vt:lpstr>Proxima Nova</vt:lpstr>
      <vt:lpstr>Comic Sans MS</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Arathi Govind</cp:lastModifiedBy>
  <cp:revision>3</cp:revision>
  <dcterms:modified xsi:type="dcterms:W3CDTF">2021-10-21T14:51:54Z</dcterms:modified>
</cp:coreProperties>
</file>