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6" r:id="rId10"/>
    <p:sldId id="267" r:id="rId11"/>
    <p:sldId id="268" r:id="rId12"/>
    <p:sldId id="269" r:id="rId13"/>
    <p:sldId id="270" r:id="rId14"/>
    <p:sldId id="265" r:id="rId15"/>
    <p:sldId id="271" r:id="rId16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Proxima Nova" panose="02000506030000020004" pitchFamily="2" charset="0"/>
      <p:regular r:id="rId22"/>
      <p:bold r:id="rId23"/>
      <p:italic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579"/>
    <p:restoredTop sz="94629"/>
  </p:normalViewPr>
  <p:slideViewPr>
    <p:cSldViewPr snapToGrid="0">
      <p:cViewPr varScale="1">
        <p:scale>
          <a:sx n="95" d="100"/>
          <a:sy n="95" d="100"/>
        </p:scale>
        <p:origin x="184" y="9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AgzR8lcTOoziSQBuUW2QgnR5ooGuLb0n/view?usp=sharing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dropbox.com/sh/atqlwie27ksn1ll/AAAiIe7Eq2IbTDa8FYS34WEza/Filmmaker%20on%20Tour?dl=0&amp;preview=THISLAND_CLEAN+EDIT_H264.mov&amp;subfolder_nav_tracking=1" TargetMode="Externa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atlantic.com/sponsored/rei-2018/five-ways-to-make-the-outdoors-more-inclusive/3019/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452766180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e.kahoot.it/share/what-s-happening-with-trees/66cfe79b-1c8f-4556-a23a-7ea2b9ebed89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e.kahoot.it/share/what-s-happening-with-trees/66cfe79b-1c8f-4556-a23a-7ea2b9ebed89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youtu.be/3hxE7Af98AI" TargetMode="External"/><Relationship Id="rId4" Type="http://schemas.openxmlformats.org/officeDocument/2006/relationships/hyperlink" Target="https://www.nationalgeographic.com/travel/national-parks/redwood-national-park/" TargetMode="Externa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3HPgqqdcQXA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489031570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vimeo.com/488686732" TargetMode="Externa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944d9947b0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944d9947b0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a741f9b57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a741f9b57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https://drive.google.com/file/d/1AgzR8lcTOoziSQBuUW2QgnR5ooGuLb0n/view?usp=sharing</a:t>
            </a:r>
            <a:endParaRPr sz="1200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(Alternative way to access the clean edit of </a:t>
            </a:r>
            <a:r>
              <a:rPr lang="en" sz="1200" i="1">
                <a:latin typeface="Calibri"/>
                <a:ea typeface="Calibri"/>
                <a:cs typeface="Calibri"/>
                <a:sym typeface="Calibri"/>
              </a:rPr>
              <a:t>This Land</a:t>
            </a: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lang="en" sz="12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200" u="sng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</a:t>
            </a: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)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feeling are you left with in watching this film?  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most surprised you in the story told here, or the journey Faith Briggs takes?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does Faith Briggs say she experiences her connection to the Earth most of her life?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actions does she take to change/deepen her experience?  Why?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does Faith Briggs take action around something she cares about?  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would you say is the relationship between felt connection, care and “conservation”?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does the story Faith Briggs tells help to draw out the connections between human beings and nature, between caring for the environment and caring for people?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ab4b1af13d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ab4b1af13d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(Frequent definition of conservationist: “</a:t>
            </a:r>
            <a:r>
              <a:rPr lang="en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a person who advocates or acts for the protection and preservation of the environment and wildlife.”)</a:t>
            </a:r>
            <a:endParaRPr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do you understand what it is to be a “conservationist”? 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Why might Faith Briggs say that for her, ‘calling myself a ‘conservationist’ is definitely an act of redemption”?</a:t>
            </a:r>
            <a:endParaRPr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Also see: “</a:t>
            </a:r>
            <a:r>
              <a:rPr lang="en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Five Ways to Make the Outdoors More Inclusive</a:t>
            </a:r>
            <a:r>
              <a:rPr lang="en">
                <a:latin typeface="Calibri"/>
                <a:ea typeface="Calibri"/>
                <a:cs typeface="Calibri"/>
                <a:sym typeface="Calibri"/>
              </a:rPr>
              <a:t>”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ab4b1af13d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ab4b1af13d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Storycrafting, and creating change, is often about more deeply discovering your own values and voice.  But it is also about</a:t>
            </a:r>
            <a:r>
              <a:rPr lang="en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listening and receiving a message.</a:t>
            </a: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Choose an elder – a parent, grandparent, aunt/uncle, neighbor, or other–and invite them to speak with you, seeking to understand </a:t>
            </a:r>
            <a:r>
              <a:rPr lang="en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their experience and point of view.</a:t>
            </a: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Decide on a time and way for connecting (phone, online, an email, a letter, etc.), and identify how you will record or take notes on the conversation (with the permission of the person you invite to speak with you).  A few questions you might explore (and make your own):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AutoNum type="arabicPeriod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feeling do you get when you imagine a human community respectful of each individual, and also of the Earth?  Have you seen example of this kind of respect in your life?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AutoNum type="arabicPeriod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in nature do you enjoy?  Have you been able to access nature easily in your life?  Has this changed in any way across your lifetime?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AutoNum type="arabicPeriod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might we create a world more characterized by ease of community, and by a spirit of welcoming, honoring and shared belonging?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AutoNum type="arabicPeriod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 How does listening build community?  (Maybe a question for yourself and/or for your interviewee)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 This interview could then be edited into a short film or film clip, used in the final film challenge, or turned into a written story, poem or journal reflection.  You can also share them with The Stories Project anytime!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944d9947b0_0_2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944d9947b0_0_2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ab4b1af13d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ab4b1af13d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ab561cd4ac_1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ab561cd4ac_1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a698cf771e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a698cf771e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ab4b1af13d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ab4b1af13d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Where you live, is it easy to spend time near the trees?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○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 it something you notice or think about very often?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species of tree are “native” to your neighborhood, city, county, state?  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○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does “native” mean referring to a tree, plant, or animal?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○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can you find out what species are native to your area, and why does it matter?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is it, or would it be like, to live in a community with very few trees or plants?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○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Why might there be few trees or plants growing in a community?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a741f9b57c_0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a741f9b57c_0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https://vimeo.com/452766180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ab4b1af13d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ab4b1af13d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This can also be done as a Kahoot</a:t>
            </a:r>
            <a:r>
              <a:rPr lang="en">
                <a:solidFill>
                  <a:srgbClr val="1155CC"/>
                </a:solidFill>
              </a:rPr>
              <a:t> </a:t>
            </a:r>
            <a:r>
              <a:rPr lang="en" u="sng">
                <a:solidFill>
                  <a:srgbClr val="1155CC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</a:t>
            </a:r>
            <a:endParaRPr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From Stephanie Kaza, </a:t>
            </a:r>
            <a:r>
              <a:rPr lang="en" i="1"/>
              <a:t>Conversations with Trees</a:t>
            </a:r>
            <a:r>
              <a:rPr lang="en"/>
              <a:t>, x-xii.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Answers:</a:t>
            </a:r>
            <a:endParaRPr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droughts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fires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beetle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Shade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history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Disappearing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ab4b1af13d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ab4b1af13d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This can also be done as a Kahoot </a:t>
            </a:r>
            <a:r>
              <a:rPr lang="en" u="sng">
                <a:solidFill>
                  <a:schemeClr val="hlink"/>
                </a:solidFill>
                <a:hlinkClick r:id="rId3"/>
              </a:rPr>
              <a:t>HERE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From Stephanie Kaza, </a:t>
            </a:r>
            <a:r>
              <a:rPr lang="en" i="1">
                <a:solidFill>
                  <a:schemeClr val="dk1"/>
                </a:solidFill>
              </a:rPr>
              <a:t>Conversations with Trees</a:t>
            </a:r>
            <a:r>
              <a:rPr lang="en">
                <a:solidFill>
                  <a:schemeClr val="dk1"/>
                </a:solidFill>
              </a:rPr>
              <a:t>, x-xii.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hidden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talk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communities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9,500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Redwood National Park (</a:t>
            </a:r>
            <a:r>
              <a:rPr lang="en" u="sng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379.7 feet</a:t>
            </a: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 You might also watch TED-Ed: </a:t>
            </a:r>
            <a:r>
              <a:rPr lang="en" sz="14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What if there were 1 trillion more trees</a:t>
            </a: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ab4b1af13d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ab4b1af13d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https://youtu.be/3HPgqqdcQXA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b32bc134ba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b32bc134ba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/>
              <a:t>Oakland Goes Outdoors</a:t>
            </a:r>
            <a:r>
              <a:rPr lang="en"/>
              <a:t> - 4 minute cut (linked on slide):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https://vimeo.com/489031570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/>
              <a:t>Oakland Goes Outdoors </a:t>
            </a:r>
            <a:r>
              <a:rPr lang="en"/>
              <a:t>- 15 minute cut:</a:t>
            </a:r>
            <a:r>
              <a:rPr lang="en" u="sng">
                <a:solidFill>
                  <a:schemeClr val="hlink"/>
                </a:solidFill>
                <a:hlinkClick r:id="rId4"/>
              </a:rPr>
              <a:t> https://vimeo.com/488686732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ab561cd4ac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ab561cd4ac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hyperlink" Target="https://drive.google.com/file/d/1AgzR8lcTOoziSQBuUW2QgnR5ooGuLb0n/view?usp=sharing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hyperlink" Target="https://vimeo.com/637491045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hyperlink" Target="https://vimeo.com/283490560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hyperlink" Target="https://vimeo.com/452766180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hyperlink" Target="https://youtu.be/3HPgqqdcQXA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hyperlink" Target="https://vimeo.com/489031570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971575"/>
            <a:ext cx="8839201" cy="960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971575"/>
            <a:ext cx="8839201" cy="9604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52200" y="-857653"/>
            <a:ext cx="9296199" cy="6201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06175" y="2614075"/>
            <a:ext cx="1290451" cy="129045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32" name="Google Shape;132;p24"/>
          <p:cNvSpPr txBox="1"/>
          <p:nvPr/>
        </p:nvSpPr>
        <p:spPr>
          <a:xfrm>
            <a:off x="378425" y="1802175"/>
            <a:ext cx="3336600" cy="6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 i="1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This Land</a:t>
            </a:r>
            <a:endParaRPr sz="4100" i="1" dirty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25"/>
          <p:cNvPicPr preferRelativeResize="0"/>
          <p:nvPr/>
        </p:nvPicPr>
        <p:blipFill>
          <a:blip r:embed="rId3">
            <a:alphaModFix amt="29000"/>
          </a:blip>
          <a:stretch>
            <a:fillRect/>
          </a:stretch>
        </p:blipFill>
        <p:spPr>
          <a:xfrm>
            <a:off x="-152200" y="-857653"/>
            <a:ext cx="9296199" cy="6201802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5"/>
          <p:cNvSpPr txBox="1"/>
          <p:nvPr/>
        </p:nvSpPr>
        <p:spPr>
          <a:xfrm>
            <a:off x="683025" y="2434450"/>
            <a:ext cx="7476300" cy="1509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“I think for me, calling myself a ‘</a:t>
            </a:r>
            <a:r>
              <a:rPr lang="en" sz="1600" b="1">
                <a:solidFill>
                  <a:srgbClr val="21CD21"/>
                </a:solidFill>
                <a:latin typeface="Proxima Nova"/>
                <a:ea typeface="Proxima Nova"/>
                <a:cs typeface="Proxima Nova"/>
                <a:sym typeface="Proxima Nova"/>
              </a:rPr>
              <a:t>conservationist</a:t>
            </a:r>
            <a:r>
              <a:rPr lang="en" sz="16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’ is definitely an act of reclamation. This is sort of a funny question, because I’ve never really looked up the textbook definition of the word!  What it comes down to is that what I’m doing is also about protecting the environment - one way of many ways.” </a:t>
            </a:r>
            <a:endParaRPr sz="18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39" name="Google Shape;139;p25"/>
          <p:cNvSpPr txBox="1"/>
          <p:nvPr/>
        </p:nvSpPr>
        <p:spPr>
          <a:xfrm>
            <a:off x="4968125" y="3673600"/>
            <a:ext cx="2595900" cy="505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– Faith E. Briggs, </a:t>
            </a:r>
            <a:r>
              <a:rPr lang="en" i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This Land</a:t>
            </a:r>
            <a:endParaRPr i="1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5AB91B-B29E-8A48-AFE6-72C3751A5351}"/>
              </a:ext>
            </a:extLst>
          </p:cNvPr>
          <p:cNvSpPr txBox="1"/>
          <p:nvPr/>
        </p:nvSpPr>
        <p:spPr>
          <a:xfrm>
            <a:off x="380268" y="1781583"/>
            <a:ext cx="47170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1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Backyard Birds</a:t>
            </a:r>
          </a:p>
        </p:txBody>
      </p:sp>
      <p:pic>
        <p:nvPicPr>
          <p:cNvPr id="7" name="Google Shape;131;p24">
            <a:hlinkClick r:id="rId4"/>
            <a:extLst>
              <a:ext uri="{FF2B5EF4-FFF2-40B4-BE49-F238E27FC236}">
                <a16:creationId xmlns:a16="http://schemas.microsoft.com/office/drawing/2014/main" id="{1CB96DD0-0C35-214D-8328-0AD7CFDF0FE9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3025" y="388525"/>
            <a:ext cx="1290451" cy="129045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26"/>
          <p:cNvPicPr preferRelativeResize="0"/>
          <p:nvPr/>
        </p:nvPicPr>
        <p:blipFill>
          <a:blip r:embed="rId3">
            <a:alphaModFix amt="48000"/>
          </a:blip>
          <a:stretch>
            <a:fillRect/>
          </a:stretch>
        </p:blipFill>
        <p:spPr>
          <a:xfrm>
            <a:off x="-27997" y="-304050"/>
            <a:ext cx="9144003" cy="60564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42175" y="4017522"/>
            <a:ext cx="663613" cy="66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33386" y="4019404"/>
            <a:ext cx="663614" cy="659826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6"/>
          <p:cNvSpPr txBox="1"/>
          <p:nvPr/>
        </p:nvSpPr>
        <p:spPr>
          <a:xfrm>
            <a:off x="258175" y="1143075"/>
            <a:ext cx="5354100" cy="22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challenge:</a:t>
            </a:r>
            <a:endParaRPr sz="2300" b="1" dirty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3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Interview an elder</a:t>
            </a:r>
            <a:endParaRPr sz="2300" dirty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 b="1" dirty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 b="1" dirty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48" name="Google Shape;148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80225" y="3159800"/>
            <a:ext cx="2686052" cy="291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7"/>
          <p:cNvSpPr txBox="1"/>
          <p:nvPr/>
        </p:nvSpPr>
        <p:spPr>
          <a:xfrm>
            <a:off x="1325300" y="2283500"/>
            <a:ext cx="5258700" cy="7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Bonus Slides</a:t>
            </a:r>
            <a:endParaRPr sz="34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" y="-553750"/>
            <a:ext cx="9144000" cy="6109532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2"/>
          <p:cNvSpPr txBox="1"/>
          <p:nvPr/>
        </p:nvSpPr>
        <p:spPr>
          <a:xfrm>
            <a:off x="5132450" y="3969700"/>
            <a:ext cx="4098300" cy="756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What is the story of National Parks?</a:t>
            </a:r>
            <a:endParaRPr sz="19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	       Who can access them?</a:t>
            </a:r>
            <a:endParaRPr sz="19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24850" y="224925"/>
            <a:ext cx="5423531" cy="3062700"/>
          </a:xfrm>
          <a:prstGeom prst="rect">
            <a:avLst/>
          </a:prstGeom>
          <a:noFill/>
          <a:ln>
            <a:noFill/>
          </a:ln>
          <a:effectLst>
            <a:reflection stA="58999" endPos="30000" dist="38100" dir="5400000" fadeDir="5400012" sy="-100000" algn="bl" rotWithShape="0"/>
          </a:effectLst>
        </p:spPr>
      </p:pic>
      <p:sp>
        <p:nvSpPr>
          <p:cNvPr id="159" name="Google Shape;159;p28"/>
          <p:cNvSpPr txBox="1"/>
          <p:nvPr/>
        </p:nvSpPr>
        <p:spPr>
          <a:xfrm>
            <a:off x="1760800" y="3509425"/>
            <a:ext cx="7082100" cy="14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85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800 Miles with Bears Ears Prayer Runners</a:t>
            </a:r>
            <a:endParaRPr sz="385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1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60" name="Google Shape;160;p28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93475" y="1997175"/>
            <a:ext cx="1290451" cy="129045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" y="-775375"/>
            <a:ext cx="9185523" cy="6122840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4"/>
          <p:cNvSpPr txBox="1"/>
          <p:nvPr/>
        </p:nvSpPr>
        <p:spPr>
          <a:xfrm>
            <a:off x="3110250" y="1459025"/>
            <a:ext cx="2923500" cy="777300"/>
          </a:xfrm>
          <a:prstGeom prst="rect">
            <a:avLst/>
          </a:prstGeom>
          <a:noFill/>
          <a:ln>
            <a:noFill/>
          </a:ln>
          <a:effectLst>
            <a:outerShdw blurRad="85725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ch.5</a:t>
            </a:r>
            <a:endParaRPr sz="25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2" name="Google Shape;62;p14"/>
          <p:cNvSpPr txBox="1"/>
          <p:nvPr/>
        </p:nvSpPr>
        <p:spPr>
          <a:xfrm>
            <a:off x="239975" y="2675625"/>
            <a:ext cx="8722500" cy="1097700"/>
          </a:xfrm>
          <a:prstGeom prst="rect">
            <a:avLst/>
          </a:prstGeom>
          <a:noFill/>
          <a:ln>
            <a:noFill/>
          </a:ln>
          <a:effectLst>
            <a:outerShdw blurRad="128588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shared lands &amp; tuning to the trees </a:t>
            </a:r>
            <a:endParaRPr sz="3600" b="1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3" name="Google Shape;63;p14"/>
          <p:cNvSpPr txBox="1"/>
          <p:nvPr/>
        </p:nvSpPr>
        <p:spPr>
          <a:xfrm>
            <a:off x="2204700" y="3209025"/>
            <a:ext cx="4734600" cy="7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CCCCCC"/>
                </a:solidFill>
                <a:latin typeface="Proxima Nova"/>
                <a:ea typeface="Proxima Nova"/>
                <a:cs typeface="Proxima Nova"/>
                <a:sym typeface="Proxima Nova"/>
              </a:rPr>
              <a:t>life and reciprocity: part 3</a:t>
            </a:r>
            <a:endParaRPr sz="2600" b="1">
              <a:solidFill>
                <a:srgbClr val="CCCCCC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" y="-622925"/>
            <a:ext cx="9171702" cy="6114468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5"/>
          <p:cNvSpPr txBox="1"/>
          <p:nvPr/>
        </p:nvSpPr>
        <p:spPr>
          <a:xfrm>
            <a:off x="3696525" y="2160575"/>
            <a:ext cx="3139800" cy="8169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latin typeface="Proxima Nova"/>
                <a:ea typeface="Proxima Nova"/>
                <a:cs typeface="Proxima Nova"/>
                <a:sym typeface="Proxima Nova"/>
              </a:rPr>
              <a:t>Tell a story about a </a:t>
            </a:r>
            <a:r>
              <a:rPr lang="en" sz="2000" b="1" dirty="0">
                <a:solidFill>
                  <a:srgbClr val="00FF00"/>
                </a:solidFill>
                <a:latin typeface="Proxima Nova"/>
                <a:ea typeface="Proxima Nova"/>
                <a:cs typeface="Proxima Nova"/>
                <a:sym typeface="Proxima Nova"/>
              </a:rPr>
              <a:t>tree</a:t>
            </a:r>
            <a:endParaRPr sz="2000"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/>
          <p:nvPr/>
        </p:nvSpPr>
        <p:spPr>
          <a:xfrm>
            <a:off x="180300" y="2571750"/>
            <a:ext cx="3303900" cy="983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endParaRPr sz="2800" i="1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75" name="Google Shape;7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982900"/>
            <a:ext cx="9261894" cy="6174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6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04850" y="3554850"/>
            <a:ext cx="1230400" cy="12304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77" name="Google Shape;77;p16"/>
          <p:cNvSpPr txBox="1"/>
          <p:nvPr/>
        </p:nvSpPr>
        <p:spPr>
          <a:xfrm>
            <a:off x="4923450" y="4311850"/>
            <a:ext cx="2381400" cy="560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Giants Rising</a:t>
            </a:r>
            <a:endParaRPr sz="30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7"/>
          <p:cNvPicPr preferRelativeResize="0"/>
          <p:nvPr/>
        </p:nvPicPr>
        <p:blipFill>
          <a:blip r:embed="rId3">
            <a:alphaModFix amt="22000"/>
          </a:blip>
          <a:stretch>
            <a:fillRect/>
          </a:stretch>
        </p:blipFill>
        <p:spPr>
          <a:xfrm>
            <a:off x="0" y="-982900"/>
            <a:ext cx="9261894" cy="6174596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7"/>
          <p:cNvSpPr txBox="1"/>
          <p:nvPr/>
        </p:nvSpPr>
        <p:spPr>
          <a:xfrm>
            <a:off x="525750" y="747825"/>
            <a:ext cx="8092500" cy="4158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In the last few decades, _______ have become more severe and drawn out, snapping even sturdy trees under water stress.</a:t>
            </a:r>
            <a:endParaRPr sz="16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Forest ______ are burning hotter and more erratically, jumping canyons and lines faster than they can be contained.</a:t>
            </a:r>
            <a:endParaRPr sz="16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Bark _______ infestations in the Sierra Nevada have claimed the lives of millions of ponderosa, lodgepole, Jeffrey, and sugar pines, turning </a:t>
            </a:r>
            <a:r>
              <a:rPr lang="en" sz="1600">
                <a:solidFill>
                  <a:srgbClr val="6D9EEB"/>
                </a:solidFill>
                <a:latin typeface="Proxima Nova"/>
                <a:ea typeface="Proxima Nova"/>
                <a:cs typeface="Proxima Nova"/>
                <a:sym typeface="Proxima Nova"/>
              </a:rPr>
              <a:t>mountains</a:t>
            </a:r>
            <a:r>
              <a:rPr lang="en" sz="16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into ghostlands.</a:t>
            </a:r>
            <a:endParaRPr sz="16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Urban </a:t>
            </a:r>
            <a:r>
              <a:rPr lang="en" sz="1600">
                <a:solidFill>
                  <a:srgbClr val="00FF00"/>
                </a:solidFill>
                <a:latin typeface="Proxima Nova"/>
                <a:ea typeface="Proxima Nova"/>
                <a:cs typeface="Proxima Nova"/>
                <a:sym typeface="Proxima Nova"/>
              </a:rPr>
              <a:t>forests</a:t>
            </a:r>
            <a:r>
              <a:rPr lang="en" sz="16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in such iconic tree cities as Portland, Oregon, are losing ground to rapid development, creating heat islands from reduced _______.</a:t>
            </a:r>
            <a:endParaRPr sz="16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Today’s levels of greenhouse gases are the highest in forest _______.</a:t>
            </a:r>
            <a:endParaRPr sz="16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As forest cover shrinks due to agriculture, timber cutting, and urban development, forest species are _________ all over the </a:t>
            </a:r>
            <a:r>
              <a:rPr lang="en" sz="1600">
                <a:solidFill>
                  <a:srgbClr val="6D9EEB"/>
                </a:solidFill>
                <a:latin typeface="Proxima Nova"/>
                <a:ea typeface="Proxima Nova"/>
                <a:cs typeface="Proxima Nova"/>
                <a:sym typeface="Proxima Nova"/>
              </a:rPr>
              <a:t>world</a:t>
            </a:r>
            <a:r>
              <a:rPr lang="en" sz="16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.</a:t>
            </a:r>
            <a:endParaRPr sz="16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4" name="Google Shape;84;p17"/>
          <p:cNvSpPr txBox="1"/>
          <p:nvPr/>
        </p:nvSpPr>
        <p:spPr>
          <a:xfrm>
            <a:off x="267675" y="115400"/>
            <a:ext cx="4382100" cy="387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What’s happening with </a:t>
            </a:r>
            <a:r>
              <a:rPr lang="en" sz="2100">
                <a:solidFill>
                  <a:srgbClr val="00FF00"/>
                </a:solidFill>
                <a:latin typeface="Proxima Nova"/>
                <a:ea typeface="Proxima Nova"/>
                <a:cs typeface="Proxima Nova"/>
                <a:sym typeface="Proxima Nova"/>
              </a:rPr>
              <a:t>trees</a:t>
            </a:r>
            <a:r>
              <a:rPr lang="en" sz="21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….?</a:t>
            </a:r>
            <a:endParaRPr sz="21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8"/>
          <p:cNvPicPr preferRelativeResize="0"/>
          <p:nvPr/>
        </p:nvPicPr>
        <p:blipFill>
          <a:blip r:embed="rId3">
            <a:alphaModFix amt="22000"/>
          </a:blip>
          <a:stretch>
            <a:fillRect/>
          </a:stretch>
        </p:blipFill>
        <p:spPr>
          <a:xfrm>
            <a:off x="0" y="-982900"/>
            <a:ext cx="9261894" cy="6174596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8"/>
          <p:cNvSpPr txBox="1"/>
          <p:nvPr/>
        </p:nvSpPr>
        <p:spPr>
          <a:xfrm>
            <a:off x="177225" y="703800"/>
            <a:ext cx="8674500" cy="3807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At the same time, scientists are newly coming to understand the ________ life of trees.</a:t>
            </a:r>
            <a:endParaRPr sz="16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The reports of tree </a:t>
            </a:r>
            <a:r>
              <a:rPr lang="en" sz="1600">
                <a:solidFill>
                  <a:srgbClr val="21CD21"/>
                </a:solidFill>
                <a:latin typeface="Proxima Nova"/>
                <a:ea typeface="Proxima Nova"/>
                <a:cs typeface="Proxima Nova"/>
                <a:sym typeface="Proxima Nova"/>
              </a:rPr>
              <a:t>communication</a:t>
            </a:r>
            <a:r>
              <a:rPr lang="en" sz="16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via symbiotic fungi and complex root networks has given scientific support to something many people have long sensed: Trees _______ to each other!</a:t>
            </a:r>
            <a:endParaRPr sz="16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Trees function as ________ more than as individuals.   </a:t>
            </a:r>
            <a:endParaRPr sz="16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Often identified as elders of the Earth, some trees live for </a:t>
            </a:r>
            <a:r>
              <a:rPr lang="en" sz="1600">
                <a:solidFill>
                  <a:srgbClr val="6D9EEB"/>
                </a:solidFill>
                <a:latin typeface="Proxima Nova"/>
                <a:ea typeface="Proxima Nova"/>
                <a:cs typeface="Proxima Nova"/>
                <a:sym typeface="Proxima Nova"/>
              </a:rPr>
              <a:t>thousands</a:t>
            </a:r>
            <a:r>
              <a:rPr lang="en" sz="16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of years.  One of the oldest trees on Earth, a spruce in Sweden, is more than _______ years old.</a:t>
            </a:r>
            <a:endParaRPr sz="16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As logging threatened Northern California in the 1960s, the discovery of the world’s tallest tree sped up the call for federal </a:t>
            </a:r>
            <a:r>
              <a:rPr lang="en" sz="1600">
                <a:solidFill>
                  <a:srgbClr val="21CD21"/>
                </a:solidFill>
                <a:latin typeface="Proxima Nova"/>
                <a:ea typeface="Proxima Nova"/>
                <a:cs typeface="Proxima Nova"/>
                <a:sym typeface="Proxima Nova"/>
              </a:rPr>
              <a:t>protection</a:t>
            </a:r>
            <a:r>
              <a:rPr lang="en" sz="16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, and ______ National Park was officially established on October 2, 1968.   (*Bonus: How tall is the world’s tallest tree?)</a:t>
            </a:r>
            <a:endParaRPr sz="16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7650" y="-546775"/>
            <a:ext cx="9211650" cy="609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9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87475" y="3356750"/>
            <a:ext cx="1057649" cy="105764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97" name="Google Shape;97;p19"/>
          <p:cNvSpPr txBox="1"/>
          <p:nvPr/>
        </p:nvSpPr>
        <p:spPr>
          <a:xfrm>
            <a:off x="2743675" y="2322475"/>
            <a:ext cx="3669000" cy="5919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i="1">
                <a:solidFill>
                  <a:srgbClr val="21CD21"/>
                </a:solidFill>
                <a:latin typeface="Proxima Nova"/>
                <a:ea typeface="Proxima Nova"/>
                <a:cs typeface="Proxima Nova"/>
                <a:sym typeface="Proxima Nova"/>
              </a:rPr>
              <a:t>Intelligent Trees</a:t>
            </a:r>
            <a:endParaRPr sz="3500" i="1">
              <a:solidFill>
                <a:srgbClr val="21CD2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8" name="Google Shape;98;p19"/>
          <p:cNvSpPr txBox="1"/>
          <p:nvPr/>
        </p:nvSpPr>
        <p:spPr>
          <a:xfrm>
            <a:off x="5433275" y="4959500"/>
            <a:ext cx="3669000" cy="458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rPr>
              <a:t>What can we learn from the trees?</a:t>
            </a:r>
            <a:endParaRPr sz="1800">
              <a:solidFill>
                <a:srgbClr val="43434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8576" y="0"/>
            <a:ext cx="9262576" cy="5209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1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33175" y="3658375"/>
            <a:ext cx="1302176" cy="130217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23"/>
          <p:cNvPicPr preferRelativeResize="0"/>
          <p:nvPr/>
        </p:nvPicPr>
        <p:blipFill>
          <a:blip r:embed="rId3">
            <a:alphaModFix amt="29000"/>
          </a:blip>
          <a:stretch>
            <a:fillRect/>
          </a:stretch>
        </p:blipFill>
        <p:spPr>
          <a:xfrm>
            <a:off x="-152200" y="-857653"/>
            <a:ext cx="9296199" cy="6201802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3"/>
          <p:cNvSpPr txBox="1"/>
          <p:nvPr/>
        </p:nvSpPr>
        <p:spPr>
          <a:xfrm>
            <a:off x="851800" y="2810825"/>
            <a:ext cx="6867300" cy="1203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“I appreciate that during this time - a pandemic - that people are posting that ‘</a:t>
            </a:r>
            <a:r>
              <a:rPr lang="en" sz="1800">
                <a:solidFill>
                  <a:srgbClr val="FFE599"/>
                </a:solidFill>
                <a:latin typeface="Proxima Nova"/>
                <a:ea typeface="Proxima Nova"/>
                <a:cs typeface="Proxima Nova"/>
                <a:sym typeface="Proxima Nova"/>
              </a:rPr>
              <a:t>nature is still open</a:t>
            </a:r>
            <a:r>
              <a:rPr lang="en" sz="18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’. That includes an implicit invitation that certain areas are for everyone, but when you come from communities that were historically not allowed, it’s not that simple.”</a:t>
            </a:r>
            <a:endParaRPr sz="20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25" name="Google Shape;125;p23"/>
          <p:cNvSpPr txBox="1"/>
          <p:nvPr/>
        </p:nvSpPr>
        <p:spPr>
          <a:xfrm>
            <a:off x="4615525" y="4107725"/>
            <a:ext cx="2530800" cy="464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– Faith E. Briggs, </a:t>
            </a:r>
            <a:r>
              <a:rPr lang="en" i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This Land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1208</Words>
  <Application>Microsoft Macintosh PowerPoint</Application>
  <PresentationFormat>On-screen Show (16:9)</PresentationFormat>
  <Paragraphs>100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Calibri</vt:lpstr>
      <vt:lpstr>Arial</vt:lpstr>
      <vt:lpstr>Proxima Nova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Arathi Govind</cp:lastModifiedBy>
  <cp:revision>3</cp:revision>
  <dcterms:modified xsi:type="dcterms:W3CDTF">2021-10-21T14:31:18Z</dcterms:modified>
</cp:coreProperties>
</file>