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2" r:id="rId7"/>
    <p:sldId id="263" r:id="rId8"/>
    <p:sldId id="266" r:id="rId9"/>
    <p:sldId id="264" r:id="rId10"/>
    <p:sldId id="265" r:id="rId11"/>
    <p:sldId id="273"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Proxima Nova" panose="02000506030000020004"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4"/>
    <p:restoredTop sz="94629"/>
  </p:normalViewPr>
  <p:slideViewPr>
    <p:cSldViewPr snapToGrid="0">
      <p:cViewPr varScale="1">
        <p:scale>
          <a:sx n="104" d="100"/>
          <a:sy n="104" d="100"/>
        </p:scale>
        <p:origin x="192" y="10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org/en/sections/issues-depth/wa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1vmxvsx_D9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5s6ne766cZ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xwOvBv8RLm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4V-KoJGGJ4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e.kahoot.it/share/water/6ae24a81-1797-4be5-8be2-c8914a38435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youtu.be/Fvkzjt3b-dU" TargetMode="External"/><Relationship Id="rId4" Type="http://schemas.openxmlformats.org/officeDocument/2006/relationships/hyperlink" Target="https://www.nationalgeographic.org/activity/role-water-generation-electric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a698cf771e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a698cf771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70 percent</a:t>
            </a:r>
            <a:endParaRPr/>
          </a:p>
          <a:p>
            <a:pPr marL="457200" lvl="0" indent="-298450" algn="l" rtl="0">
              <a:spcBef>
                <a:spcPts val="0"/>
              </a:spcBef>
              <a:spcAft>
                <a:spcPts val="0"/>
              </a:spcAft>
              <a:buSzPts val="1100"/>
              <a:buChar char="●"/>
            </a:pPr>
            <a:r>
              <a:rPr lang="en"/>
              <a:t>scarcity </a:t>
            </a:r>
            <a:endParaRPr/>
          </a:p>
          <a:p>
            <a:pPr marL="457200" lvl="0" indent="-298450" algn="l" rtl="0">
              <a:spcBef>
                <a:spcPts val="0"/>
              </a:spcBef>
              <a:spcAft>
                <a:spcPts val="0"/>
              </a:spcAft>
              <a:buSzPts val="1100"/>
              <a:buChar char="●"/>
            </a:pPr>
            <a:r>
              <a:rPr lang="en"/>
              <a:t>billion</a:t>
            </a:r>
            <a:endParaRPr/>
          </a:p>
          <a:p>
            <a:pPr marL="457200" lvl="0" indent="-298450" algn="l" rtl="0">
              <a:spcBef>
                <a:spcPts val="0"/>
              </a:spcBef>
              <a:spcAft>
                <a:spcPts val="0"/>
              </a:spcAft>
              <a:buSzPts val="1100"/>
              <a:buChar char="●"/>
            </a:pPr>
            <a:r>
              <a:rPr lang="en"/>
              <a:t>handwashing </a:t>
            </a:r>
            <a:endParaRPr/>
          </a:p>
          <a:p>
            <a:pPr marL="457200" lvl="0" indent="-298450" algn="l" rtl="0">
              <a:spcBef>
                <a:spcPts val="0"/>
              </a:spcBef>
              <a:spcAft>
                <a:spcPts val="0"/>
              </a:spcAft>
              <a:buSzPts val="1100"/>
              <a:buChar char="●"/>
            </a:pPr>
            <a:r>
              <a:rPr lang="en"/>
              <a:t>women and girls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https://www.un.org/en/sections/issues-depth/water/</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8b8efb29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a8b8efb2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How much do we know about water use, and what it takes to create things we may not associate with water at all?  For example, on average, how many gallons of water does it take to make a cotton t-shirt?  (Around 700 gallons of water; most is consumed growing the cotton in the field).  Sandra Postel invites, “Think about all of the water we’re wearing.”  </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And what about a hamburger (634 gallons of water); or a cup of coffee (34 gallons of water).</a:t>
            </a:r>
            <a:endParaRPr/>
          </a:p>
          <a:p>
            <a:pPr marL="0" lvl="0" indent="0" algn="l" rtl="0">
              <a:spcBef>
                <a:spcPts val="0"/>
              </a:spcBef>
              <a:spcAft>
                <a:spcPts val="0"/>
              </a:spcAft>
              <a:buNone/>
            </a:pPr>
            <a:endParaRPr/>
          </a:p>
          <a:p>
            <a:pPr marL="0" lvl="0" indent="0" algn="l" rtl="0">
              <a:spcBef>
                <a:spcPts val="0"/>
              </a:spcBef>
              <a:spcAft>
                <a:spcPts val="0"/>
              </a:spcAft>
              <a:buNone/>
            </a:pPr>
            <a:r>
              <a:rPr lang="en"/>
              <a:t>Source: Sandra Postel, </a:t>
            </a:r>
            <a:r>
              <a:rPr lang="en" u="sng">
                <a:solidFill>
                  <a:schemeClr val="hlink"/>
                </a:solidFill>
                <a:hlinkClick r:id="rId3"/>
              </a:rPr>
              <a:t>https://youtu.be/1vmxvsx_D9Q</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698cf771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698cf77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8b8efb29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8b8efb29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944d9947b0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944d9947b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698cf771e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698cf771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Pollution in the world’s rivers, streams, and lakes renders water undrinkable and harms local wildlife. Overuse, triggered in part by population growth, causes water shortages and dries up lakes, rivers, or streams before they reach the sea or downstream neighbors, sometimes causing conflict.</a:t>
            </a:r>
            <a:endParaRPr>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698cf771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698cf771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https://youtu.be/5s6ne766cZI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698cf77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698cf77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698cf771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698cf771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a741f9b5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a741f9b5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https://youtu.be/xwOvBv8RLmo</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698cf771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698cf771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698cf771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698cf771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a698cf771e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a698cf771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698cf771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698cf771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https://youtu.be/4V-KoJGGJ4s</a:t>
            </a:r>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a698cf771e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a698cf771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can also be done as a Kahoot quiz </a:t>
            </a:r>
            <a:r>
              <a:rPr lang="en" u="sng">
                <a:solidFill>
                  <a:schemeClr val="hlink"/>
                </a:solidFill>
                <a:hlinkClick r:id="rId3"/>
              </a:rPr>
              <a:t>HERE</a:t>
            </a:r>
            <a:r>
              <a:rPr lang="en"/>
              <a: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 dinosaurs</a:t>
            </a:r>
            <a:endParaRPr/>
          </a:p>
          <a:p>
            <a:pPr marL="457200" lvl="0" indent="-298450" algn="l" rtl="0">
              <a:spcBef>
                <a:spcPts val="0"/>
              </a:spcBef>
              <a:spcAft>
                <a:spcPts val="0"/>
              </a:spcAft>
              <a:buSzPts val="1100"/>
              <a:buChar char="●"/>
            </a:pPr>
            <a:r>
              <a:rPr lang="en"/>
              <a:t>one percent</a:t>
            </a:r>
            <a:endParaRPr/>
          </a:p>
          <a:p>
            <a:pPr marL="457200" lvl="0" indent="-298450" algn="l" rtl="0">
              <a:spcBef>
                <a:spcPts val="0"/>
              </a:spcBef>
              <a:spcAft>
                <a:spcPts val="0"/>
              </a:spcAft>
              <a:buSzPts val="1100"/>
              <a:buChar char="●"/>
            </a:pPr>
            <a:r>
              <a:rPr lang="en"/>
              <a:t>salty </a:t>
            </a:r>
            <a:endParaRPr/>
          </a:p>
          <a:p>
            <a:pPr marL="457200" lvl="0" indent="-298450" algn="l" rtl="0">
              <a:spcBef>
                <a:spcPts val="0"/>
              </a:spcBef>
              <a:spcAft>
                <a:spcPts val="0"/>
              </a:spcAft>
              <a:buSzPts val="1100"/>
              <a:buChar char="●"/>
            </a:pPr>
            <a:r>
              <a:rPr lang="en"/>
              <a:t>ice caps and glaciers</a:t>
            </a:r>
            <a:endParaRPr/>
          </a:p>
          <a:p>
            <a:pPr marL="457200" lvl="0" indent="-298450" algn="l" rtl="0">
              <a:spcBef>
                <a:spcPts val="0"/>
              </a:spcBef>
              <a:spcAft>
                <a:spcPts val="0"/>
              </a:spcAft>
              <a:buSzPts val="1100"/>
              <a:buChar char="●"/>
            </a:pPr>
            <a:r>
              <a:rPr lang="en"/>
              <a:t>global </a:t>
            </a:r>
            <a:endParaRPr/>
          </a:p>
          <a:p>
            <a:pPr marL="457200" lvl="0" indent="-298450" algn="l" rtl="0">
              <a:spcBef>
                <a:spcPts val="0"/>
              </a:spcBef>
              <a:spcAft>
                <a:spcPts val="0"/>
              </a:spcAft>
              <a:buSzPts val="1100"/>
              <a:buChar char="●"/>
            </a:pPr>
            <a:r>
              <a:rPr lang="en"/>
              <a:t>Hydrosphere</a:t>
            </a:r>
            <a:endParaRPr/>
          </a:p>
          <a:p>
            <a:pPr marL="457200" lvl="0" indent="-298450" algn="l" rtl="0">
              <a:spcBef>
                <a:spcPts val="0"/>
              </a:spcBef>
              <a:spcAft>
                <a:spcPts val="0"/>
              </a:spcAft>
              <a:buSzPts val="1100"/>
              <a:buChar char="●"/>
            </a:pPr>
            <a:r>
              <a:rPr lang="en"/>
              <a:t>2 times</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Source: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National Geographic</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Optional Video: National Geographic: </a:t>
            </a:r>
            <a:r>
              <a:rPr lang="en" u="sng">
                <a:solidFill>
                  <a:schemeClr val="hlink"/>
                </a:solidFill>
                <a:latin typeface="Calibri"/>
                <a:ea typeface="Calibri"/>
                <a:cs typeface="Calibri"/>
                <a:sym typeface="Calibri"/>
                <a:hlinkClick r:id="rId5"/>
              </a:rPr>
              <a:t>Why Care About Water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pbs.org/video/ice-stupas-of-ladakh-mpvxhx/"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5s6ne766cZ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wOvBv8RLmo&amp;feature=youtu.be&amp;ab_channel=ClimateReal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youtu.be/xwOvBv8RLmo"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vXLTi5n3p14?t=59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55" name="Google Shape;55;p13"/>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
        <p:cNvGrpSpPr/>
        <p:nvPr/>
      </p:nvGrpSpPr>
      <p:grpSpPr>
        <a:xfrm>
          <a:off x="0" y="0"/>
          <a:ext cx="0" cy="0"/>
          <a:chOff x="0" y="0"/>
          <a:chExt cx="0" cy="0"/>
        </a:xfrm>
      </p:grpSpPr>
      <p:sp>
        <p:nvSpPr>
          <p:cNvPr id="113" name="Google Shape;113;p22"/>
          <p:cNvSpPr txBox="1"/>
          <p:nvPr/>
        </p:nvSpPr>
        <p:spPr>
          <a:xfrm>
            <a:off x="216450" y="966275"/>
            <a:ext cx="8711100" cy="3397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Agriculture (farming) accounts for ______ percent of global water withdrawal.</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As the </a:t>
            </a:r>
            <a:r>
              <a:rPr lang="en" sz="1600">
                <a:solidFill>
                  <a:srgbClr val="00FF00"/>
                </a:solidFill>
                <a:latin typeface="Proxima Nova"/>
                <a:ea typeface="Proxima Nova"/>
                <a:cs typeface="Proxima Nova"/>
                <a:sym typeface="Proxima Nova"/>
              </a:rPr>
              <a:t>human population</a:t>
            </a:r>
            <a:r>
              <a:rPr lang="en" sz="1600">
                <a:solidFill>
                  <a:srgbClr val="FFFFFF"/>
                </a:solidFill>
                <a:latin typeface="Proxima Nova"/>
                <a:ea typeface="Proxima Nova"/>
                <a:cs typeface="Proxima Nova"/>
                <a:sym typeface="Proxima Nova"/>
              </a:rPr>
              <a:t> continues to rise, so does the number of people experiencing water _______ (meaning a water shortage).  </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It is estimated that 2.2 ______ people in the world lack access to safely managed drinking water services.</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The United Nations estimates that 3 billion people worldwide lack basic _________ facilities at home.</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_______ and ______ are most often responsible for </a:t>
            </a:r>
            <a:r>
              <a:rPr lang="en" sz="1600">
                <a:solidFill>
                  <a:srgbClr val="00FFFF"/>
                </a:solidFill>
                <a:latin typeface="Proxima Nova"/>
                <a:ea typeface="Proxima Nova"/>
                <a:cs typeface="Proxima Nova"/>
                <a:sym typeface="Proxima Nova"/>
              </a:rPr>
              <a:t>collecting water</a:t>
            </a:r>
            <a:r>
              <a:rPr lang="en" sz="1600">
                <a:solidFill>
                  <a:srgbClr val="FFFFFF"/>
                </a:solidFill>
                <a:latin typeface="Proxima Nova"/>
                <a:ea typeface="Proxima Nova"/>
                <a:cs typeface="Proxima Nova"/>
                <a:sym typeface="Proxima Nova"/>
              </a:rPr>
              <a:t> in countries around the world.</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C698-3352-D64D-98C8-C59910B24631}"/>
              </a:ext>
            </a:extLst>
          </p:cNvPr>
          <p:cNvSpPr>
            <a:spLocks noGrp="1"/>
          </p:cNvSpPr>
          <p:nvPr>
            <p:ph type="title"/>
          </p:nvPr>
        </p:nvSpPr>
        <p:spPr>
          <a:xfrm>
            <a:off x="-330851" y="569185"/>
            <a:ext cx="5298267" cy="777701"/>
          </a:xfrm>
        </p:spPr>
        <p:txBody>
          <a:bodyPr/>
          <a:lstStyle/>
          <a:p>
            <a:r>
              <a:rPr lang="en-US" dirty="0">
                <a:solidFill>
                  <a:schemeClr val="accent1"/>
                </a:solidFill>
              </a:rPr>
              <a:t>Ice Stupas of Ladakh</a:t>
            </a:r>
          </a:p>
        </p:txBody>
      </p:sp>
      <p:pic>
        <p:nvPicPr>
          <p:cNvPr id="3" name="Google Shape;119;p23">
            <a:hlinkClick r:id="rId3"/>
            <a:extLst>
              <a:ext uri="{FF2B5EF4-FFF2-40B4-BE49-F238E27FC236}">
                <a16:creationId xmlns:a16="http://schemas.microsoft.com/office/drawing/2014/main" id="{ECBF4D54-C13C-5B47-A5DE-AC34B1622879}"/>
              </a:ext>
            </a:extLst>
          </p:cNvPr>
          <p:cNvPicPr preferRelativeResize="0"/>
          <p:nvPr/>
        </p:nvPicPr>
        <p:blipFill>
          <a:blip r:embed="rId4">
            <a:alphaModFix/>
          </a:blip>
          <a:stretch>
            <a:fillRect/>
          </a:stretch>
        </p:blipFill>
        <p:spPr>
          <a:xfrm>
            <a:off x="7032875" y="3365925"/>
            <a:ext cx="1271250" cy="127125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78691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2" y="0"/>
            <a:ext cx="9144000" cy="6094382"/>
          </a:xfrm>
          <a:prstGeom prst="rect">
            <a:avLst/>
          </a:prstGeom>
          <a:noFill/>
          <a:ln>
            <a:noFill/>
          </a:ln>
        </p:spPr>
      </p:pic>
      <p:pic>
        <p:nvPicPr>
          <p:cNvPr id="127" name="Google Shape;127;p24"/>
          <p:cNvPicPr preferRelativeResize="0"/>
          <p:nvPr/>
        </p:nvPicPr>
        <p:blipFill>
          <a:blip r:embed="rId4">
            <a:alphaModFix/>
          </a:blip>
          <a:stretch>
            <a:fillRect/>
          </a:stretch>
        </p:blipFill>
        <p:spPr>
          <a:xfrm>
            <a:off x="785728" y="525175"/>
            <a:ext cx="3174200" cy="2701453"/>
          </a:xfrm>
          <a:prstGeom prst="rect">
            <a:avLst/>
          </a:prstGeom>
          <a:noFill/>
          <a:ln>
            <a:noFill/>
          </a:ln>
        </p:spPr>
      </p:pic>
      <p:sp>
        <p:nvSpPr>
          <p:cNvPr id="128" name="Google Shape;128;p24"/>
          <p:cNvSpPr txBox="1"/>
          <p:nvPr/>
        </p:nvSpPr>
        <p:spPr>
          <a:xfrm>
            <a:off x="626175" y="3527975"/>
            <a:ext cx="3720600" cy="76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Proxima Nova"/>
                <a:ea typeface="Proxima Nova"/>
                <a:cs typeface="Proxima Nova"/>
                <a:sym typeface="Proxima Nova"/>
              </a:rPr>
              <a:t>On average, how many gallons of water does it take to make a cotton t-shirt?</a:t>
            </a:r>
            <a:endParaRPr sz="1600">
              <a:latin typeface="Proxima Nova"/>
              <a:ea typeface="Proxima Nova"/>
              <a:cs typeface="Proxima Nova"/>
              <a:sym typeface="Proxima Nova"/>
            </a:endParaRPr>
          </a:p>
        </p:txBody>
      </p:sp>
      <p:sp>
        <p:nvSpPr>
          <p:cNvPr id="129" name="Google Shape;129;p24"/>
          <p:cNvSpPr txBox="1"/>
          <p:nvPr/>
        </p:nvSpPr>
        <p:spPr>
          <a:xfrm>
            <a:off x="1254800" y="4288175"/>
            <a:ext cx="3917700" cy="61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Proxima Nova"/>
                <a:ea typeface="Proxima Nova"/>
                <a:cs typeface="Proxima Nova"/>
                <a:sym typeface="Proxima Nova"/>
              </a:rPr>
              <a:t>What about a hamburger?  </a:t>
            </a:r>
            <a:endParaRPr sz="1600">
              <a:latin typeface="Proxima Nova"/>
              <a:ea typeface="Proxima Nova"/>
              <a:cs typeface="Proxima Nova"/>
              <a:sym typeface="Proxima Nova"/>
            </a:endParaRPr>
          </a:p>
          <a:p>
            <a:pPr marL="0" lvl="0" indent="457200" algn="l" rtl="0">
              <a:spcBef>
                <a:spcPts val="0"/>
              </a:spcBef>
              <a:spcAft>
                <a:spcPts val="0"/>
              </a:spcAft>
              <a:buNone/>
            </a:pPr>
            <a:r>
              <a:rPr lang="en" sz="1600">
                <a:latin typeface="Proxima Nova"/>
                <a:ea typeface="Proxima Nova"/>
                <a:cs typeface="Proxima Nova"/>
                <a:sym typeface="Proxima Nova"/>
              </a:rPr>
              <a:t>Or a cup of coffee?</a:t>
            </a:r>
            <a:endParaRPr sz="1600">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sp>
        <p:nvSpPr>
          <p:cNvPr id="134" name="Google Shape;134;p25"/>
          <p:cNvSpPr txBox="1"/>
          <p:nvPr/>
        </p:nvSpPr>
        <p:spPr>
          <a:xfrm>
            <a:off x="657900" y="1254775"/>
            <a:ext cx="7828200" cy="2543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a:ea typeface="Proxima Nova"/>
                <a:cs typeface="Proxima Nova"/>
                <a:sym typeface="Proxima Nova"/>
              </a:rPr>
              <a:t>As many as</a:t>
            </a:r>
            <a:r>
              <a:rPr lang="en">
                <a:solidFill>
                  <a:srgbClr val="FFE599"/>
                </a:solidFill>
                <a:latin typeface="Proxima Nova"/>
                <a:ea typeface="Proxima Nova"/>
                <a:cs typeface="Proxima Nova"/>
                <a:sym typeface="Proxima Nova"/>
              </a:rPr>
              <a:t> 63 million </a:t>
            </a:r>
            <a:r>
              <a:rPr lang="en">
                <a:solidFill>
                  <a:srgbClr val="FFFFFF"/>
                </a:solidFill>
                <a:latin typeface="Proxima Nova"/>
                <a:ea typeface="Proxima Nova"/>
                <a:cs typeface="Proxima Nova"/>
                <a:sym typeface="Proxima Nova"/>
              </a:rPr>
              <a:t>Americans (nearly ⅕ of the United States) were exposed to unsafe drinking water between 2007 and 2017.  </a:t>
            </a:r>
            <a:endParaRPr>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a:solidFill>
                  <a:srgbClr val="FFFFFF"/>
                </a:solidFill>
                <a:latin typeface="Proxima Nova"/>
                <a:ea typeface="Proxima Nova"/>
                <a:cs typeface="Proxima Nova"/>
                <a:sym typeface="Proxima Nova"/>
              </a:rPr>
              <a:t>Unclean water can cause serious health issues, yet in many communities polluted waters are not being addressed.  Many local water plants, especially in small, low income and minority communities, cannot afford or access equipment needed to filter contaminants out of water, or to replace old pipes that leave people susceptible to lead contamination, leaks and broken water lines.</a:t>
            </a:r>
            <a:endParaRPr>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a:solidFill>
                  <a:srgbClr val="FFFFFF"/>
                </a:solidFill>
                <a:latin typeface="Proxima Nova"/>
                <a:ea typeface="Proxima Nova"/>
                <a:cs typeface="Proxima Nova"/>
                <a:sym typeface="Proxima Nova"/>
              </a:rPr>
              <a:t>In addition, water is being polluted by industrial dumping, farm pollution, and oil spills as oil pipelines are built through communities.  </a:t>
            </a:r>
            <a:r>
              <a:rPr lang="en" b="1">
                <a:solidFill>
                  <a:srgbClr val="FFFFFF"/>
                </a:solidFill>
                <a:latin typeface="Proxima Nova"/>
                <a:ea typeface="Proxima Nova"/>
                <a:cs typeface="Proxima Nova"/>
                <a:sym typeface="Proxima Nova"/>
              </a:rPr>
              <a:t>What more can we learn about water supplies, and what can do to increase </a:t>
            </a:r>
            <a:r>
              <a:rPr lang="en" b="1">
                <a:solidFill>
                  <a:srgbClr val="FFE599"/>
                </a:solidFill>
                <a:latin typeface="Proxima Nova"/>
                <a:ea typeface="Proxima Nova"/>
                <a:cs typeface="Proxima Nova"/>
                <a:sym typeface="Proxima Nova"/>
              </a:rPr>
              <a:t>knowledge, awareness and action</a:t>
            </a:r>
            <a:r>
              <a:rPr lang="en" b="1">
                <a:solidFill>
                  <a:srgbClr val="FFFFFF"/>
                </a:solidFill>
                <a:latin typeface="Proxima Nova"/>
                <a:ea typeface="Proxima Nova"/>
                <a:cs typeface="Proxima Nova"/>
                <a:sym typeface="Proxima Nova"/>
              </a:rPr>
              <a:t>?</a:t>
            </a:r>
            <a:endParaRPr b="1">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a:solidFill>
                <a:srgbClr val="FFFFFF"/>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8"/>
        <p:cNvGrpSpPr/>
        <p:nvPr/>
      </p:nvGrpSpPr>
      <p:grpSpPr>
        <a:xfrm>
          <a:off x="0" y="0"/>
          <a:ext cx="0" cy="0"/>
          <a:chOff x="0" y="0"/>
          <a:chExt cx="0" cy="0"/>
        </a:xfrm>
      </p:grpSpPr>
      <p:pic>
        <p:nvPicPr>
          <p:cNvPr id="139" name="Google Shape;139;p26"/>
          <p:cNvPicPr preferRelativeResize="0"/>
          <p:nvPr/>
        </p:nvPicPr>
        <p:blipFill>
          <a:blip r:embed="rId3">
            <a:alphaModFix amt="52000"/>
          </a:blip>
          <a:stretch>
            <a:fillRect/>
          </a:stretch>
        </p:blipFill>
        <p:spPr>
          <a:xfrm>
            <a:off x="-60960" y="-1431475"/>
            <a:ext cx="9204959" cy="6574974"/>
          </a:xfrm>
          <a:prstGeom prst="rect">
            <a:avLst/>
          </a:prstGeom>
          <a:noFill/>
          <a:ln>
            <a:noFill/>
          </a:ln>
        </p:spPr>
      </p:pic>
      <p:pic>
        <p:nvPicPr>
          <p:cNvPr id="140" name="Google Shape;140;p26"/>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141" name="Google Shape;141;p26"/>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142" name="Google Shape;142;p26"/>
          <p:cNvSpPr txBox="1"/>
          <p:nvPr/>
        </p:nvSpPr>
        <p:spPr>
          <a:xfrm>
            <a:off x="377450" y="1600275"/>
            <a:ext cx="4934100" cy="219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solidFill>
                  <a:srgbClr val="FFFFFF"/>
                </a:solidFill>
                <a:latin typeface="Proxima Nova"/>
                <a:ea typeface="Proxima Nova"/>
                <a:cs typeface="Proxima Nova"/>
                <a:sym typeface="Proxima Nova"/>
              </a:rPr>
              <a:t>challenge:</a:t>
            </a: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2300" dirty="0">
                <a:solidFill>
                  <a:srgbClr val="FFFFFF"/>
                </a:solidFill>
                <a:latin typeface="Proxima Nova"/>
                <a:ea typeface="Proxima Nova"/>
                <a:cs typeface="Proxima Nova"/>
                <a:sym typeface="Proxima Nova"/>
              </a:rPr>
              <a:t>Your Water Story</a:t>
            </a:r>
            <a:endParaRPr sz="23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p:txBody>
      </p:sp>
      <p:pic>
        <p:nvPicPr>
          <p:cNvPr id="143" name="Google Shape;143;p26"/>
          <p:cNvPicPr preferRelativeResize="0"/>
          <p:nvPr/>
        </p:nvPicPr>
        <p:blipFill>
          <a:blip r:embed="rId6">
            <a:alphaModFix/>
          </a:blip>
          <a:stretch>
            <a:fillRect/>
          </a:stretch>
        </p:blipFill>
        <p:spPr>
          <a:xfrm>
            <a:off x="5428575" y="3065325"/>
            <a:ext cx="2686052" cy="291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7"/>
        <p:cNvGrpSpPr/>
        <p:nvPr/>
      </p:nvGrpSpPr>
      <p:grpSpPr>
        <a:xfrm>
          <a:off x="0" y="0"/>
          <a:ext cx="0" cy="0"/>
          <a:chOff x="0" y="0"/>
          <a:chExt cx="0" cy="0"/>
        </a:xfrm>
      </p:grpSpPr>
      <p:sp>
        <p:nvSpPr>
          <p:cNvPr id="148" name="Google Shape;148;p27"/>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FFFFFF"/>
                </a:solidFill>
                <a:latin typeface="Proxima Nova"/>
                <a:ea typeface="Proxima Nova"/>
                <a:cs typeface="Proxima Nova"/>
                <a:sym typeface="Proxima Nova"/>
              </a:rPr>
              <a:t>Bonus Slides</a:t>
            </a:r>
            <a:endParaRPr sz="340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2"/>
        <p:cNvGrpSpPr/>
        <p:nvPr/>
      </p:nvGrpSpPr>
      <p:grpSpPr>
        <a:xfrm>
          <a:off x="0" y="0"/>
          <a:ext cx="0" cy="0"/>
          <a:chOff x="0" y="0"/>
          <a:chExt cx="0" cy="0"/>
        </a:xfrm>
      </p:grpSpPr>
      <p:pic>
        <p:nvPicPr>
          <p:cNvPr id="153" name="Google Shape;153;p28"/>
          <p:cNvPicPr preferRelativeResize="0"/>
          <p:nvPr/>
        </p:nvPicPr>
        <p:blipFill>
          <a:blip r:embed="rId3">
            <a:alphaModFix/>
          </a:blip>
          <a:stretch>
            <a:fillRect/>
          </a:stretch>
        </p:blipFill>
        <p:spPr>
          <a:xfrm>
            <a:off x="3" y="-550400"/>
            <a:ext cx="9195352" cy="6090420"/>
          </a:xfrm>
          <a:prstGeom prst="rect">
            <a:avLst/>
          </a:prstGeom>
          <a:noFill/>
          <a:ln>
            <a:noFill/>
          </a:ln>
        </p:spPr>
      </p:pic>
      <p:sp>
        <p:nvSpPr>
          <p:cNvPr id="154" name="Google Shape;154;p28"/>
          <p:cNvSpPr txBox="1"/>
          <p:nvPr/>
        </p:nvSpPr>
        <p:spPr>
          <a:xfrm>
            <a:off x="232375" y="1333200"/>
            <a:ext cx="4191300" cy="7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Proxima Nova"/>
                <a:ea typeface="Proxima Nova"/>
                <a:cs typeface="Proxima Nova"/>
                <a:sym typeface="Proxima Nova"/>
              </a:rPr>
              <a:t>How has human development </a:t>
            </a:r>
            <a:endParaRPr sz="1800">
              <a:solidFill>
                <a:srgbClr val="FFFFFF"/>
              </a:solidFill>
              <a:latin typeface="Proxima Nova"/>
              <a:ea typeface="Proxima Nova"/>
              <a:cs typeface="Proxima Nova"/>
              <a:sym typeface="Proxima Nova"/>
            </a:endParaRPr>
          </a:p>
          <a:p>
            <a:pPr marL="0" lvl="0" indent="457200" algn="l" rtl="0">
              <a:spcBef>
                <a:spcPts val="0"/>
              </a:spcBef>
              <a:spcAft>
                <a:spcPts val="0"/>
              </a:spcAft>
              <a:buNone/>
            </a:pPr>
            <a:r>
              <a:rPr lang="en" sz="1800">
                <a:solidFill>
                  <a:srgbClr val="FFFFFF"/>
                </a:solidFill>
                <a:latin typeface="Proxima Nova"/>
                <a:ea typeface="Proxima Nova"/>
                <a:cs typeface="Proxima Nova"/>
                <a:sym typeface="Proxima Nova"/>
              </a:rPr>
              <a:t>changed the natural flow of water? </a:t>
            </a:r>
            <a:endParaRPr sz="200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8"/>
        <p:cNvGrpSpPr/>
        <p:nvPr/>
      </p:nvGrpSpPr>
      <p:grpSpPr>
        <a:xfrm>
          <a:off x="0" y="0"/>
          <a:ext cx="0" cy="0"/>
          <a:chOff x="0" y="0"/>
          <a:chExt cx="0" cy="0"/>
        </a:xfrm>
      </p:grpSpPr>
      <p:pic>
        <p:nvPicPr>
          <p:cNvPr id="159" name="Google Shape;159;p29"/>
          <p:cNvPicPr preferRelativeResize="0"/>
          <p:nvPr/>
        </p:nvPicPr>
        <p:blipFill>
          <a:blip r:embed="rId3">
            <a:alphaModFix/>
          </a:blip>
          <a:stretch>
            <a:fillRect/>
          </a:stretch>
        </p:blipFill>
        <p:spPr>
          <a:xfrm>
            <a:off x="-2" y="-434700"/>
            <a:ext cx="9144004" cy="6104119"/>
          </a:xfrm>
          <a:prstGeom prst="rect">
            <a:avLst/>
          </a:prstGeom>
          <a:noFill/>
          <a:ln>
            <a:noFill/>
          </a:ln>
        </p:spPr>
      </p:pic>
      <p:sp>
        <p:nvSpPr>
          <p:cNvPr id="160" name="Google Shape;160;p29"/>
          <p:cNvSpPr txBox="1"/>
          <p:nvPr/>
        </p:nvSpPr>
        <p:spPr>
          <a:xfrm>
            <a:off x="5018950" y="4415450"/>
            <a:ext cx="2632800" cy="6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i="1">
                <a:solidFill>
                  <a:srgbClr val="434343"/>
                </a:solidFill>
                <a:latin typeface="Proxima Nova"/>
                <a:ea typeface="Proxima Nova"/>
                <a:cs typeface="Proxima Nova"/>
                <a:sym typeface="Proxima Nova"/>
              </a:rPr>
              <a:t>Watershed</a:t>
            </a:r>
            <a:endParaRPr sz="3800" i="1">
              <a:solidFill>
                <a:srgbClr val="434343"/>
              </a:solidFill>
              <a:latin typeface="Proxima Nova"/>
              <a:ea typeface="Proxima Nova"/>
              <a:cs typeface="Proxima Nova"/>
              <a:sym typeface="Proxima Nova"/>
            </a:endParaRPr>
          </a:p>
        </p:txBody>
      </p:sp>
      <p:pic>
        <p:nvPicPr>
          <p:cNvPr id="161" name="Google Shape;161;p29">
            <a:hlinkClick r:id="rId4"/>
          </p:cNvPr>
          <p:cNvPicPr preferRelativeResize="0"/>
          <p:nvPr/>
        </p:nvPicPr>
        <p:blipFill>
          <a:blip r:embed="rId5">
            <a:alphaModFix/>
          </a:blip>
          <a:stretch>
            <a:fillRect/>
          </a:stretch>
        </p:blipFill>
        <p:spPr>
          <a:xfrm>
            <a:off x="5556700" y="3179025"/>
            <a:ext cx="1271250" cy="1271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620905"/>
            <a:ext cx="9143998" cy="6081203"/>
          </a:xfrm>
          <a:prstGeom prst="rect">
            <a:avLst/>
          </a:prstGeom>
          <a:noFill/>
          <a:ln>
            <a:noFill/>
          </a:ln>
        </p:spPr>
      </p:pic>
      <p:sp>
        <p:nvSpPr>
          <p:cNvPr id="61" name="Google Shape;61;p14"/>
          <p:cNvSpPr txBox="1"/>
          <p:nvPr/>
        </p:nvSpPr>
        <p:spPr>
          <a:xfrm>
            <a:off x="3110250" y="1459025"/>
            <a:ext cx="2923500"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500">
                <a:solidFill>
                  <a:srgbClr val="FFFFFF"/>
                </a:solidFill>
                <a:latin typeface="Proxima Nova"/>
                <a:ea typeface="Proxima Nova"/>
                <a:cs typeface="Proxima Nova"/>
                <a:sym typeface="Proxima Nova"/>
              </a:rPr>
              <a:t>ch.4</a:t>
            </a:r>
            <a:endParaRPr sz="2500">
              <a:solidFill>
                <a:srgbClr val="FFFFFF"/>
              </a:solidFill>
              <a:latin typeface="Proxima Nova"/>
              <a:ea typeface="Proxima Nova"/>
              <a:cs typeface="Proxima Nova"/>
              <a:sym typeface="Proxima Nova"/>
            </a:endParaRPr>
          </a:p>
        </p:txBody>
      </p:sp>
      <p:sp>
        <p:nvSpPr>
          <p:cNvPr id="62" name="Google Shape;62;p14"/>
          <p:cNvSpPr txBox="1"/>
          <p:nvPr/>
        </p:nvSpPr>
        <p:spPr>
          <a:xfrm>
            <a:off x="1313550" y="2675625"/>
            <a:ext cx="65169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FFFFFF"/>
                </a:solidFill>
                <a:latin typeface="Proxima Nova"/>
                <a:ea typeface="Proxima Nova"/>
                <a:cs typeface="Proxima Nova"/>
                <a:sym typeface="Proxima Nova"/>
              </a:rPr>
              <a:t>the design of the earth</a:t>
            </a:r>
            <a:endParaRPr sz="3600" b="1">
              <a:solidFill>
                <a:srgbClr val="FFFFFF"/>
              </a:solidFill>
              <a:latin typeface="Proxima Nova"/>
              <a:ea typeface="Proxima Nova"/>
              <a:cs typeface="Proxima Nova"/>
              <a:sym typeface="Proxima Nova"/>
            </a:endParaRPr>
          </a:p>
        </p:txBody>
      </p:sp>
      <p:sp>
        <p:nvSpPr>
          <p:cNvPr id="63" name="Google Shape;63;p14"/>
          <p:cNvSpPr txBox="1"/>
          <p:nvPr/>
        </p:nvSpPr>
        <p:spPr>
          <a:xfrm>
            <a:off x="2204700" y="3209025"/>
            <a:ext cx="4734600" cy="76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600">
                <a:solidFill>
                  <a:srgbClr val="CCCCCC"/>
                </a:solidFill>
                <a:latin typeface="Proxima Nova"/>
                <a:ea typeface="Proxima Nova"/>
                <a:cs typeface="Proxima Nova"/>
                <a:sym typeface="Proxima Nova"/>
              </a:rPr>
              <a:t>life and reciprocity: part 2</a:t>
            </a:r>
            <a:endParaRPr sz="2600" b="1">
              <a:solidFill>
                <a:srgbClr val="CCCCCC"/>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0" y="-620905"/>
            <a:ext cx="9143998" cy="6081203"/>
          </a:xfrm>
          <a:prstGeom prst="rect">
            <a:avLst/>
          </a:prstGeom>
          <a:noFill/>
          <a:ln>
            <a:noFill/>
          </a:ln>
        </p:spPr>
      </p:pic>
      <p:sp>
        <p:nvSpPr>
          <p:cNvPr id="69" name="Google Shape;69;p15"/>
          <p:cNvSpPr txBox="1"/>
          <p:nvPr/>
        </p:nvSpPr>
        <p:spPr>
          <a:xfrm>
            <a:off x="5649375" y="2961875"/>
            <a:ext cx="3346200" cy="15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lt1"/>
                </a:solidFill>
                <a:latin typeface="Proxima Nova"/>
                <a:ea typeface="Proxima Nova"/>
                <a:cs typeface="Proxima Nova"/>
                <a:sym typeface="Proxima Nova"/>
              </a:rPr>
              <a:t>I’m writing my story so that others might see fragments of themselves.</a:t>
            </a:r>
            <a:endParaRPr sz="1700" dirty="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900" dirty="0">
              <a:solidFill>
                <a:schemeClr val="lt1"/>
              </a:solidFill>
              <a:latin typeface="Proxima Nova"/>
              <a:ea typeface="Proxima Nova"/>
              <a:cs typeface="Proxima Nova"/>
              <a:sym typeface="Proxima Nova"/>
            </a:endParaRPr>
          </a:p>
          <a:p>
            <a:pPr marL="457200" lvl="0" indent="0" algn="l" rtl="0">
              <a:spcBef>
                <a:spcPts val="0"/>
              </a:spcBef>
              <a:spcAft>
                <a:spcPts val="0"/>
              </a:spcAft>
              <a:buNone/>
            </a:pPr>
            <a:r>
              <a:rPr lang="en" sz="1100" dirty="0">
                <a:solidFill>
                  <a:schemeClr val="lt1"/>
                </a:solidFill>
                <a:latin typeface="Proxima Nova"/>
                <a:ea typeface="Proxima Nova"/>
                <a:cs typeface="Proxima Nova"/>
                <a:sym typeface="Proxima Nova"/>
              </a:rPr>
              <a:t>– Lena Waithe</a:t>
            </a:r>
            <a:endParaRPr dirty="0">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pic>
        <p:nvPicPr>
          <p:cNvPr id="74" name="Google Shape;74;p16" descr="Image">
            <a:hlinkClick r:id="rId3"/>
          </p:cNvPr>
          <p:cNvPicPr preferRelativeResize="0"/>
          <p:nvPr/>
        </p:nvPicPr>
        <p:blipFill rotWithShape="1">
          <a:blip r:embed="rId4">
            <a:alphaModFix/>
          </a:blip>
          <a:srcRect/>
          <a:stretch/>
        </p:blipFill>
        <p:spPr>
          <a:xfrm>
            <a:off x="0" y="-287834"/>
            <a:ext cx="9144000" cy="6096010"/>
          </a:xfrm>
          <a:prstGeom prst="rect">
            <a:avLst/>
          </a:prstGeom>
          <a:noFill/>
          <a:ln>
            <a:noFill/>
          </a:ln>
        </p:spPr>
      </p:pic>
      <p:sp>
        <p:nvSpPr>
          <p:cNvPr id="75" name="Google Shape;75;p16"/>
          <p:cNvSpPr txBox="1"/>
          <p:nvPr/>
        </p:nvSpPr>
        <p:spPr>
          <a:xfrm>
            <a:off x="478275" y="2256825"/>
            <a:ext cx="3603300" cy="9834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434343"/>
              </a:buClr>
              <a:buSzPts val="3600"/>
              <a:buFont typeface="Gill Sans"/>
              <a:buNone/>
            </a:pPr>
            <a:r>
              <a:rPr lang="en" sz="2900" i="0" u="sng" strike="noStrike" cap="none">
                <a:solidFill>
                  <a:srgbClr val="FFFFFF"/>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Amanda Gorman</a:t>
            </a:r>
            <a:endParaRPr sz="2900">
              <a:solidFill>
                <a:srgbClr val="FFFFFF"/>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434343"/>
              </a:buClr>
              <a:buSzPts val="3600"/>
              <a:buFont typeface="Gill Sans"/>
              <a:buNone/>
            </a:pPr>
            <a:r>
              <a:rPr lang="en" sz="1300">
                <a:solidFill>
                  <a:srgbClr val="FFFFFF"/>
                </a:solidFill>
                <a:latin typeface="Proxima Nova"/>
                <a:ea typeface="Proxima Nova"/>
                <a:cs typeface="Proxima Nova"/>
                <a:sym typeface="Proxima Nova"/>
              </a:rPr>
              <a:t>First Youth Poet Laureate of the United States</a:t>
            </a:r>
            <a:endParaRPr sz="1300">
              <a:solidFill>
                <a:srgbClr val="FFFFFF"/>
              </a:solidFill>
              <a:latin typeface="Proxima Nova"/>
              <a:ea typeface="Proxima Nova"/>
              <a:cs typeface="Proxima Nova"/>
              <a:sym typeface="Proxima Nova"/>
            </a:endParaRPr>
          </a:p>
        </p:txBody>
      </p:sp>
      <p:pic>
        <p:nvPicPr>
          <p:cNvPr id="76" name="Google Shape;76;p16">
            <a:hlinkClick r:id="rId5"/>
          </p:cNvPr>
          <p:cNvPicPr preferRelativeResize="0"/>
          <p:nvPr/>
        </p:nvPicPr>
        <p:blipFill>
          <a:blip r:embed="rId6">
            <a:alphaModFix/>
          </a:blip>
          <a:stretch>
            <a:fillRect/>
          </a:stretch>
        </p:blipFill>
        <p:spPr>
          <a:xfrm>
            <a:off x="7328850" y="3597075"/>
            <a:ext cx="1290451" cy="12904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mt="69000"/>
          </a:blip>
          <a:stretch>
            <a:fillRect/>
          </a:stretch>
        </p:blipFill>
        <p:spPr>
          <a:xfrm>
            <a:off x="0" y="-455672"/>
            <a:ext cx="9144001" cy="6859323"/>
          </a:xfrm>
          <a:prstGeom prst="rect">
            <a:avLst/>
          </a:prstGeom>
          <a:noFill/>
          <a:ln>
            <a:noFill/>
          </a:ln>
        </p:spPr>
      </p:pic>
      <p:sp>
        <p:nvSpPr>
          <p:cNvPr id="82" name="Google Shape;82;p17"/>
          <p:cNvSpPr txBox="1"/>
          <p:nvPr/>
        </p:nvSpPr>
        <p:spPr>
          <a:xfrm>
            <a:off x="1503300" y="3470125"/>
            <a:ext cx="7572600" cy="1315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EFEFEF"/>
                </a:solidFill>
                <a:latin typeface="Proxima Nova"/>
                <a:ea typeface="Proxima Nova"/>
                <a:cs typeface="Proxima Nova"/>
                <a:sym typeface="Proxima Nova"/>
              </a:rPr>
              <a:t>“I firmly believe that our human story over the next several decades will be to no small degree a </a:t>
            </a:r>
            <a:r>
              <a:rPr lang="en" sz="1600" b="1">
                <a:solidFill>
                  <a:srgbClr val="00FFFF"/>
                </a:solidFill>
                <a:latin typeface="Proxima Nova"/>
                <a:ea typeface="Proxima Nova"/>
                <a:cs typeface="Proxima Nova"/>
                <a:sym typeface="Proxima Nova"/>
              </a:rPr>
              <a:t>water story</a:t>
            </a:r>
            <a:r>
              <a:rPr lang="en">
                <a:solidFill>
                  <a:srgbClr val="EFEFEF"/>
                </a:solidFill>
                <a:latin typeface="Proxima Nova"/>
                <a:ea typeface="Proxima Nova"/>
                <a:cs typeface="Proxima Nova"/>
                <a:sym typeface="Proxima Nova"/>
              </a:rPr>
              <a:t>.  But the conclusion of that water story is not a foregone one; we’re still creating that narrative, and we’re making that narrative every day by the choices we make about how we use, manage, value, and even think about, fresh water.”</a:t>
            </a:r>
            <a:endParaRPr>
              <a:solidFill>
                <a:srgbClr val="EFEFEF"/>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a:solidFill>
                  <a:srgbClr val="EFEFEF"/>
                </a:solidFill>
                <a:latin typeface="Proxima Nova"/>
                <a:ea typeface="Proxima Nova"/>
                <a:cs typeface="Proxima Nova"/>
                <a:sym typeface="Proxima Nova"/>
              </a:rPr>
              <a:t>                                 </a:t>
            </a:r>
            <a:r>
              <a:rPr lang="en" sz="1300">
                <a:solidFill>
                  <a:srgbClr val="EFEFEF"/>
                </a:solidFill>
                <a:latin typeface="Proxima Nova"/>
                <a:ea typeface="Proxima Nova"/>
                <a:cs typeface="Proxima Nova"/>
                <a:sym typeface="Proxima Nova"/>
              </a:rPr>
              <a:t>– Sandra Postel, National Geographic Fellow, Global Water Policy Project</a:t>
            </a:r>
            <a:endParaRPr sz="1300">
              <a:solidFill>
                <a:srgbClr val="EFEFEF"/>
              </a:solidFill>
              <a:latin typeface="Proxima Nova"/>
              <a:ea typeface="Proxima Nova"/>
              <a:cs typeface="Proxima Nova"/>
              <a:sym typeface="Proxima Nova"/>
            </a:endParaRPr>
          </a:p>
          <a:p>
            <a:pPr marL="0" lvl="0" indent="0" algn="l" rtl="0">
              <a:spcBef>
                <a:spcPts val="0"/>
              </a:spcBef>
              <a:spcAft>
                <a:spcPts val="0"/>
              </a:spcAft>
              <a:buNone/>
            </a:pPr>
            <a:endParaRPr sz="18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1" y="-838250"/>
            <a:ext cx="9144001" cy="7044015"/>
          </a:xfrm>
          <a:prstGeom prst="rect">
            <a:avLst/>
          </a:prstGeom>
          <a:noFill/>
          <a:ln>
            <a:noFill/>
          </a:ln>
        </p:spPr>
      </p:pic>
      <p:sp>
        <p:nvSpPr>
          <p:cNvPr id="95" name="Google Shape;95;p19"/>
          <p:cNvSpPr txBox="1"/>
          <p:nvPr/>
        </p:nvSpPr>
        <p:spPr>
          <a:xfrm>
            <a:off x="594600" y="456025"/>
            <a:ext cx="3869400" cy="831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Proxima Nova"/>
                <a:ea typeface="Proxima Nova"/>
                <a:cs typeface="Proxima Nova"/>
                <a:sym typeface="Proxima Nova"/>
              </a:rPr>
              <a:t>What human activities require </a:t>
            </a:r>
            <a:endParaRPr sz="2100">
              <a:solidFill>
                <a:srgbClr val="FFFFFF"/>
              </a:solidFill>
              <a:latin typeface="Proxima Nova"/>
              <a:ea typeface="Proxima Nova"/>
              <a:cs typeface="Proxima Nova"/>
              <a:sym typeface="Proxima Nova"/>
            </a:endParaRPr>
          </a:p>
          <a:p>
            <a:pPr marL="457200" lvl="0" indent="457200" algn="l" rtl="0">
              <a:spcBef>
                <a:spcPts val="0"/>
              </a:spcBef>
              <a:spcAft>
                <a:spcPts val="0"/>
              </a:spcAft>
              <a:buNone/>
            </a:pPr>
            <a:r>
              <a:rPr lang="en" sz="2100" b="1">
                <a:solidFill>
                  <a:srgbClr val="00FFFF"/>
                </a:solidFill>
                <a:latin typeface="Proxima Nova"/>
                <a:ea typeface="Proxima Nova"/>
                <a:cs typeface="Proxima Nova"/>
                <a:sym typeface="Proxima Nova"/>
              </a:rPr>
              <a:t>clean water</a:t>
            </a:r>
            <a:r>
              <a:rPr lang="en" sz="2100">
                <a:solidFill>
                  <a:srgbClr val="FFFFFF"/>
                </a:solidFill>
                <a:latin typeface="Proxima Nova"/>
                <a:ea typeface="Proxima Nova"/>
                <a:cs typeface="Proxima Nova"/>
                <a:sym typeface="Proxima Nova"/>
              </a:rPr>
              <a:t>?</a:t>
            </a:r>
            <a:endParaRPr sz="2100">
              <a:solidFill>
                <a:srgbClr val="FFFFFF"/>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pic>
        <p:nvPicPr>
          <p:cNvPr id="100" name="Google Shape;100;p20"/>
          <p:cNvPicPr preferRelativeResize="0"/>
          <p:nvPr/>
        </p:nvPicPr>
        <p:blipFill>
          <a:blip r:embed="rId3">
            <a:alphaModFix amt="78000"/>
          </a:blip>
          <a:stretch>
            <a:fillRect/>
          </a:stretch>
        </p:blipFill>
        <p:spPr>
          <a:xfrm>
            <a:off x="1" y="-838250"/>
            <a:ext cx="9144001" cy="7044015"/>
          </a:xfrm>
          <a:prstGeom prst="rect">
            <a:avLst/>
          </a:prstGeom>
          <a:noFill/>
          <a:ln>
            <a:noFill/>
          </a:ln>
        </p:spPr>
      </p:pic>
      <p:sp>
        <p:nvSpPr>
          <p:cNvPr id="101" name="Google Shape;101;p20"/>
          <p:cNvSpPr txBox="1"/>
          <p:nvPr/>
        </p:nvSpPr>
        <p:spPr>
          <a:xfrm>
            <a:off x="594600" y="456025"/>
            <a:ext cx="3869400" cy="831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Proxima Nova"/>
                <a:ea typeface="Proxima Nova"/>
                <a:cs typeface="Proxima Nova"/>
                <a:sym typeface="Proxima Nova"/>
              </a:rPr>
              <a:t>What human activities require </a:t>
            </a:r>
            <a:endParaRPr sz="2100">
              <a:solidFill>
                <a:srgbClr val="FFFFFF"/>
              </a:solidFill>
              <a:latin typeface="Proxima Nova"/>
              <a:ea typeface="Proxima Nova"/>
              <a:cs typeface="Proxima Nova"/>
              <a:sym typeface="Proxima Nova"/>
            </a:endParaRPr>
          </a:p>
          <a:p>
            <a:pPr marL="457200" lvl="0" indent="457200" algn="l" rtl="0">
              <a:spcBef>
                <a:spcPts val="0"/>
              </a:spcBef>
              <a:spcAft>
                <a:spcPts val="0"/>
              </a:spcAft>
              <a:buNone/>
            </a:pPr>
            <a:r>
              <a:rPr lang="en" sz="2100" b="1">
                <a:solidFill>
                  <a:srgbClr val="00FFFF"/>
                </a:solidFill>
                <a:latin typeface="Proxima Nova"/>
                <a:ea typeface="Proxima Nova"/>
                <a:cs typeface="Proxima Nova"/>
                <a:sym typeface="Proxima Nova"/>
              </a:rPr>
              <a:t>clean water</a:t>
            </a:r>
            <a:r>
              <a:rPr lang="en" sz="2100">
                <a:solidFill>
                  <a:srgbClr val="FFFFFF"/>
                </a:solidFill>
                <a:latin typeface="Proxima Nova"/>
                <a:ea typeface="Proxima Nova"/>
                <a:cs typeface="Proxima Nova"/>
                <a:sym typeface="Proxima Nova"/>
              </a:rPr>
              <a:t>?</a:t>
            </a:r>
            <a:endParaRPr sz="2100">
              <a:solidFill>
                <a:srgbClr val="FFFFFF"/>
              </a:solidFill>
              <a:latin typeface="Proxima Nova"/>
              <a:ea typeface="Proxima Nova"/>
              <a:cs typeface="Proxima Nova"/>
              <a:sym typeface="Proxima Nova"/>
            </a:endParaRPr>
          </a:p>
        </p:txBody>
      </p:sp>
      <p:sp>
        <p:nvSpPr>
          <p:cNvPr id="102" name="Google Shape;102;p20"/>
          <p:cNvSpPr txBox="1"/>
          <p:nvPr/>
        </p:nvSpPr>
        <p:spPr>
          <a:xfrm>
            <a:off x="2734500" y="1364700"/>
            <a:ext cx="2051400" cy="2683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FFFFFF"/>
                </a:solidFill>
                <a:latin typeface="Proxima Nova"/>
                <a:ea typeface="Proxima Nova"/>
                <a:cs typeface="Proxima Nova"/>
                <a:sym typeface="Proxima Nova"/>
              </a:rPr>
              <a:t>food production</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rgbClr val="FFFFFF"/>
                </a:solidFill>
                <a:latin typeface="Proxima Nova"/>
                <a:ea typeface="Proxima Nova"/>
                <a:cs typeface="Proxima Nova"/>
                <a:sym typeface="Proxima Nova"/>
              </a:rPr>
              <a:t>cooking </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rgbClr val="FFFFFF"/>
                </a:solidFill>
                <a:latin typeface="Proxima Nova"/>
                <a:ea typeface="Proxima Nova"/>
                <a:cs typeface="Proxima Nova"/>
                <a:sym typeface="Proxima Nova"/>
              </a:rPr>
              <a:t>bathing </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800">
                <a:solidFill>
                  <a:srgbClr val="FFFFFF"/>
                </a:solidFill>
                <a:latin typeface="Proxima Nova"/>
                <a:ea typeface="Proxima Nova"/>
                <a:cs typeface="Proxima Nova"/>
                <a:sym typeface="Proxima Nova"/>
              </a:rPr>
              <a:t>sanitation</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800">
                <a:solidFill>
                  <a:srgbClr val="FFFFFF"/>
                </a:solidFill>
                <a:latin typeface="Proxima Nova"/>
                <a:ea typeface="Proxima Nova"/>
                <a:cs typeface="Proxima Nova"/>
                <a:sym typeface="Proxima Nova"/>
              </a:rPr>
              <a:t>power generation	manufacturing</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800">
                <a:solidFill>
                  <a:srgbClr val="FFFFFF"/>
                </a:solidFill>
                <a:latin typeface="Proxima Nova"/>
                <a:ea typeface="Proxima Nova"/>
                <a:cs typeface="Proxima Nova"/>
                <a:sym typeface="Proxima Nova"/>
              </a:rPr>
              <a:t>watering lawns</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800">
                <a:solidFill>
                  <a:srgbClr val="FFFFFF"/>
                </a:solidFill>
                <a:latin typeface="Proxima Nova"/>
                <a:ea typeface="Proxima Nova"/>
                <a:cs typeface="Proxima Nova"/>
                <a:sym typeface="Proxima Nova"/>
              </a:rPr>
              <a:t>washing dishes</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800">
                <a:solidFill>
                  <a:srgbClr val="FFFFFF"/>
                </a:solidFill>
                <a:latin typeface="Proxima Nova"/>
                <a:ea typeface="Proxima Nova"/>
                <a:cs typeface="Proxima Nova"/>
                <a:sym typeface="Proxima Nova"/>
              </a:rPr>
              <a:t>brushing teeth</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800">
              <a:solidFill>
                <a:srgbClr val="FFFFFF"/>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
        <p:cNvGrpSpPr/>
        <p:nvPr/>
      </p:nvGrpSpPr>
      <p:grpSpPr>
        <a:xfrm>
          <a:off x="0" y="0"/>
          <a:ext cx="0" cy="0"/>
          <a:chOff x="0" y="0"/>
          <a:chExt cx="0" cy="0"/>
        </a:xfrm>
      </p:grpSpPr>
      <p:pic>
        <p:nvPicPr>
          <p:cNvPr id="118" name="Google Shape;118;p23"/>
          <p:cNvPicPr preferRelativeResize="0"/>
          <p:nvPr/>
        </p:nvPicPr>
        <p:blipFill>
          <a:blip r:embed="rId3"/>
          <a:srcRect/>
          <a:stretch/>
        </p:blipFill>
        <p:spPr>
          <a:xfrm>
            <a:off x="-40367" y="-676900"/>
            <a:ext cx="9178261" cy="6126978"/>
          </a:xfrm>
          <a:prstGeom prst="rect">
            <a:avLst/>
          </a:prstGeom>
          <a:noFill/>
          <a:ln>
            <a:noFill/>
          </a:ln>
        </p:spPr>
      </p:pic>
      <p:pic>
        <p:nvPicPr>
          <p:cNvPr id="119" name="Google Shape;119;p23">
            <a:hlinkClick r:id="rId4"/>
          </p:cNvPr>
          <p:cNvPicPr preferRelativeResize="0"/>
          <p:nvPr/>
        </p:nvPicPr>
        <p:blipFill>
          <a:blip r:embed="rId5">
            <a:alphaModFix/>
          </a:blip>
          <a:stretch>
            <a:fillRect/>
          </a:stretch>
        </p:blipFill>
        <p:spPr>
          <a:xfrm>
            <a:off x="7032875" y="3365925"/>
            <a:ext cx="1271250" cy="1271250"/>
          </a:xfrm>
          <a:prstGeom prst="rect">
            <a:avLst/>
          </a:prstGeom>
          <a:noFill/>
          <a:ln>
            <a:noFill/>
          </a:ln>
          <a:effectLst>
            <a:outerShdw blurRad="57150" dist="19050" dir="5400000" algn="bl" rotWithShape="0">
              <a:srgbClr val="000000">
                <a:alpha val="50000"/>
              </a:srgbClr>
            </a:outerShdw>
          </a:effectLst>
        </p:spPr>
      </p:pic>
      <p:sp>
        <p:nvSpPr>
          <p:cNvPr id="120" name="Google Shape;120;p23"/>
          <p:cNvSpPr txBox="1"/>
          <p:nvPr/>
        </p:nvSpPr>
        <p:spPr>
          <a:xfrm>
            <a:off x="2872059" y="2520726"/>
            <a:ext cx="3155700" cy="665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800" i="1" dirty="0">
                <a:solidFill>
                  <a:schemeClr val="accent1"/>
                </a:solidFill>
                <a:latin typeface="Proxima Nova"/>
                <a:ea typeface="Proxima Nova"/>
                <a:cs typeface="Proxima Nova"/>
                <a:sym typeface="Proxima Nova"/>
              </a:rPr>
              <a:t>Home is Where the Water Runs Clean</a:t>
            </a:r>
            <a:endParaRPr sz="3800" i="1" dirty="0">
              <a:solidFill>
                <a:schemeClr val="accent1"/>
              </a:solidFill>
              <a:latin typeface="Proxima Nova"/>
              <a:ea typeface="Proxima Nova"/>
              <a:cs typeface="Proxima Nova"/>
              <a:sym typeface="Proxima Nova"/>
            </a:endParaRPr>
          </a:p>
        </p:txBody>
      </p:sp>
      <p:sp>
        <p:nvSpPr>
          <p:cNvPr id="121" name="Google Shape;121;p23"/>
          <p:cNvSpPr txBox="1"/>
          <p:nvPr/>
        </p:nvSpPr>
        <p:spPr>
          <a:xfrm>
            <a:off x="807375" y="566975"/>
            <a:ext cx="5769300" cy="1020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Proxima Nova"/>
                <a:ea typeface="Proxima Nova"/>
                <a:cs typeface="Proxima Nova"/>
                <a:sym typeface="Proxima Nova"/>
              </a:rPr>
              <a:t>“The human right to water is indispensable for leading a life of human dignity….It is a prerequisite for the realization of other human rights.”</a:t>
            </a:r>
            <a:endParaRPr>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000">
                <a:solidFill>
                  <a:schemeClr val="dk1"/>
                </a:solidFill>
                <a:latin typeface="Proxima Nova"/>
                <a:ea typeface="Proxima Nova"/>
                <a:cs typeface="Proxima Nova"/>
                <a:sym typeface="Proxima Nova"/>
              </a:rPr>
              <a:t>                                            </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                                        – United Nations Committee on Economic, Social and Cultural Rights</a:t>
            </a:r>
            <a:endParaRPr sz="1000">
              <a:solidFill>
                <a:schemeClr val="dk1"/>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sp>
        <p:nvSpPr>
          <p:cNvPr id="107" name="Google Shape;107;p21"/>
          <p:cNvSpPr txBox="1"/>
          <p:nvPr/>
        </p:nvSpPr>
        <p:spPr>
          <a:xfrm>
            <a:off x="305775" y="820825"/>
            <a:ext cx="8674200" cy="418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There is the same amount of water on </a:t>
            </a:r>
            <a:r>
              <a:rPr lang="en" sz="1600">
                <a:solidFill>
                  <a:srgbClr val="00FF00"/>
                </a:solidFill>
                <a:latin typeface="Proxima Nova"/>
                <a:ea typeface="Proxima Nova"/>
                <a:cs typeface="Proxima Nova"/>
                <a:sym typeface="Proxima Nova"/>
              </a:rPr>
              <a:t>Earth</a:t>
            </a:r>
            <a:r>
              <a:rPr lang="en" sz="1600">
                <a:solidFill>
                  <a:srgbClr val="FFFFFF"/>
                </a:solidFill>
                <a:latin typeface="Proxima Nova"/>
                <a:ea typeface="Proxima Nova"/>
                <a:cs typeface="Proxima Nova"/>
                <a:sym typeface="Proxima Nova"/>
              </a:rPr>
              <a:t> today as there was when _________ roamed.</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200">
                <a:solidFill>
                  <a:srgbClr val="FFFFFF"/>
                </a:solidFill>
                <a:latin typeface="Proxima Nova"/>
                <a:ea typeface="Proxima Nova"/>
                <a:cs typeface="Proxima Nova"/>
                <a:sym typeface="Proxima Nova"/>
              </a:rPr>
              <a:t> </a:t>
            </a:r>
            <a:r>
              <a:rPr lang="en" sz="1600">
                <a:solidFill>
                  <a:srgbClr val="FFFFFF"/>
                </a:solidFill>
                <a:latin typeface="Proxima Nova"/>
                <a:ea typeface="Proxima Nova"/>
                <a:cs typeface="Proxima Nova"/>
                <a:sym typeface="Proxima Nova"/>
              </a:rPr>
              <a:t>Just less than _____ percent of the planet's water is available to meet daily drinking water, sanitation and food needs of 7.8 billion people and millions of other species.</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More than 97% of the world’s water is too _______ to drink.</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Another 2% is not available to drink because it is locked up in ____ caps and ________.</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Access to </a:t>
            </a:r>
            <a:r>
              <a:rPr lang="en" sz="1600">
                <a:solidFill>
                  <a:srgbClr val="00FFFF"/>
                </a:solidFill>
                <a:latin typeface="Proxima Nova"/>
                <a:ea typeface="Proxima Nova"/>
                <a:cs typeface="Proxima Nova"/>
                <a:sym typeface="Proxima Nova"/>
              </a:rPr>
              <a:t>clean water</a:t>
            </a:r>
            <a:r>
              <a:rPr lang="en" sz="1600">
                <a:solidFill>
                  <a:srgbClr val="FFFFFF"/>
                </a:solidFill>
                <a:latin typeface="Proxima Nova"/>
                <a:ea typeface="Proxima Nova"/>
                <a:cs typeface="Proxima Nova"/>
                <a:sym typeface="Proxima Nova"/>
              </a:rPr>
              <a:t> is a local issue and a ________ issue.</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All of us live in the _______sphere.  </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457200" lvl="0" indent="-330200" algn="l" rtl="0">
              <a:spcBef>
                <a:spcPts val="0"/>
              </a:spcBef>
              <a:spcAft>
                <a:spcPts val="0"/>
              </a:spcAft>
              <a:buClr>
                <a:srgbClr val="FFFFFF"/>
              </a:buClr>
              <a:buSzPts val="1600"/>
              <a:buFont typeface="Proxima Nova"/>
              <a:buChar char="●"/>
            </a:pPr>
            <a:r>
              <a:rPr lang="en" sz="1600">
                <a:solidFill>
                  <a:srgbClr val="FFFFFF"/>
                </a:solidFill>
                <a:latin typeface="Proxima Nova"/>
                <a:ea typeface="Proxima Nova"/>
                <a:cs typeface="Proxima Nova"/>
                <a:sym typeface="Proxima Nova"/>
              </a:rPr>
              <a:t>To support the average American lifestyle today requires ____ times the </a:t>
            </a:r>
            <a:r>
              <a:rPr lang="en" sz="1600">
                <a:solidFill>
                  <a:srgbClr val="00FF00"/>
                </a:solidFill>
                <a:latin typeface="Proxima Nova"/>
                <a:ea typeface="Proxima Nova"/>
                <a:cs typeface="Proxima Nova"/>
                <a:sym typeface="Proxima Nova"/>
              </a:rPr>
              <a:t>global</a:t>
            </a:r>
            <a:r>
              <a:rPr lang="en" sz="1600">
                <a:solidFill>
                  <a:srgbClr val="FFFFFF"/>
                </a:solidFill>
                <a:latin typeface="Proxima Nova"/>
                <a:ea typeface="Proxima Nova"/>
                <a:cs typeface="Proxima Nova"/>
                <a:sym typeface="Proxima Nova"/>
              </a:rPr>
              <a:t> average for water use.</a:t>
            </a:r>
            <a:endParaRPr sz="16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p:txBody>
      </p:sp>
      <p:sp>
        <p:nvSpPr>
          <p:cNvPr id="108" name="Google Shape;108;p21"/>
          <p:cNvSpPr txBox="1"/>
          <p:nvPr/>
        </p:nvSpPr>
        <p:spPr>
          <a:xfrm>
            <a:off x="305775" y="144325"/>
            <a:ext cx="40509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FFFFFF"/>
                </a:solidFill>
                <a:latin typeface="Proxima Nova"/>
                <a:ea typeface="Proxima Nova"/>
                <a:cs typeface="Proxima Nova"/>
                <a:sym typeface="Proxima Nova"/>
              </a:rPr>
              <a:t>Did you know….</a:t>
            </a:r>
            <a:endParaRPr sz="2300">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847</Words>
  <Application>Microsoft Macintosh PowerPoint</Application>
  <PresentationFormat>On-screen Show (16:9)</PresentationFormat>
  <Paragraphs>94</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Arial</vt:lpstr>
      <vt:lpstr>Gill Sans</vt:lpstr>
      <vt:lpstr>Proxima Nova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Stupas of Ladakh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Arathi Govind</cp:lastModifiedBy>
  <cp:revision>5</cp:revision>
  <dcterms:modified xsi:type="dcterms:W3CDTF">2021-10-21T14:25:53Z</dcterms:modified>
</cp:coreProperties>
</file>