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21"/>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9" r:id="rId15"/>
    <p:sldId id="271" r:id="rId16"/>
    <p:sldId id="272" r:id="rId17"/>
    <p:sldId id="273" r:id="rId18"/>
    <p:sldId id="274" r:id="rId19"/>
    <p:sldId id="275" r:id="rId20"/>
  </p:sldIdLst>
  <p:sldSz cx="9144000" cy="5143500" type="screen16x9"/>
  <p:notesSz cx="6858000" cy="9144000"/>
  <p:embeddedFontLst>
    <p:embeddedFont>
      <p:font typeface="Calibri" panose="020F0502020204030204" pitchFamily="34" charset="0"/>
      <p:regular r:id="rId22"/>
      <p:bold r:id="rId23"/>
      <p:italic r:id="rId24"/>
      <p:boldItalic r:id="rId25"/>
    </p:embeddedFont>
    <p:embeddedFont>
      <p:font typeface="Gill Sans" panose="020B0502020104020203" pitchFamily="34" charset="-79"/>
      <p:regular r:id="rId26"/>
      <p:bold r:id="rId27"/>
    </p:embeddedFont>
    <p:embeddedFont>
      <p:font typeface="Proxima Nova" panose="02000506030000020004" pitchFamily="2" charset="0"/>
      <p:regular r:id="rId28"/>
      <p:bold r:id="rId29"/>
      <p:italic r:id="rId30"/>
      <p:boldItalic r:id="rId31"/>
    </p:embeddedFont>
    <p:embeddedFont>
      <p:font typeface="Proxima Nova Extrabold" panose="02000506030000020004" pitchFamily="2" charset="0"/>
      <p:bold r:id="rId32"/>
    </p:embeddedFont>
    <p:embeddedFont>
      <p:font typeface="Ribeye Marrow" panose="020F0505000000020004" pitchFamily="34" charset="0"/>
      <p:regular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29"/>
  </p:normalViewPr>
  <p:slideViewPr>
    <p:cSldViewPr snapToGrid="0">
      <p:cViewPr varScale="1">
        <p:scale>
          <a:sx n="89" d="100"/>
          <a:sy n="89" d="100"/>
        </p:scale>
        <p:origin x="176" y="105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21" Type="http://schemas.openxmlformats.org/officeDocument/2006/relationships/notesMaster" Target="notesMasters/notesMaster1.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youtu.be/YPtB_y6y-ko"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youtu.be/eD6inQ-z3O8" TargetMode="External"/><Relationship Id="rId7" Type="http://schemas.openxmlformats.org/officeDocument/2006/relationships/hyperlink" Target="https://oceanconservancy.org/blog/2018/10/09/celebrating-hispanic-latinx-ocean-champions/"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www.womeninoceanscience.com/blog/2020/6/20/ida-wenona-hendricks" TargetMode="External"/><Relationship Id="rId5" Type="http://schemas.openxmlformats.org/officeDocument/2006/relationships/hyperlink" Target="https://www.womeninoceanscience.com/blog/2020/7/3/diversity-in-ocean-science-the-experience-of-black-women" TargetMode="External"/><Relationship Id="rId4" Type="http://schemas.openxmlformats.org/officeDocument/2006/relationships/hyperlink" Target="https://youtu.be/qqgwuL07JtI"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create.kahoot.it/v2/share/coral-reefs/3bbff372-9226-4dda-a855-0f5f2a9b241d"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youtu.be/BbVASV30vVc"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youtu.be/qqgwuL07JtI"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anotesark.com"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youtu.be/BbVASV30vVc"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youtu.be/qqgwuL07JtI"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create.kahoot.it/v2/share/6decf410-7573-4004-8841-ff654c0a5629"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nationalgeographic.org/media/why-ocean-matter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b40c64bb84_0_2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b40c64bb84_0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b40c64bb84_0_3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b40c64bb84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(Optional Video:</a:t>
            </a:r>
            <a:r>
              <a:rPr lang="en" i="1">
                <a:solidFill>
                  <a:srgbClr val="1155CC"/>
                </a:solidFill>
                <a:latin typeface="Calibri"/>
                <a:ea typeface="Calibri"/>
                <a:cs typeface="Calibri"/>
                <a:sym typeface="Calibri"/>
              </a:rPr>
              <a:t> </a:t>
            </a:r>
            <a:r>
              <a:rPr lang="en" i="1">
                <a:solidFill>
                  <a:srgbClr val="1155CC"/>
                </a:solidFill>
                <a:uFill>
                  <a:noFill/>
                </a:uFill>
                <a:latin typeface="Calibri"/>
                <a:ea typeface="Calibri"/>
                <a:cs typeface="Calibri"/>
                <a:sym typeface="Calibri"/>
                <a:hlinkClick r:id="rId3">
                  <a:extLst>
                    <a:ext uri="{A12FA001-AC4F-418D-AE19-62706E023703}">
                      <ahyp:hlinkClr xmlns:ahyp="http://schemas.microsoft.com/office/drawing/2018/hyperlinkcolor" val="tx"/>
                    </a:ext>
                  </a:extLst>
                </a:hlinkClick>
              </a:rPr>
              <a:t>Big Blue and You: Surf Day and Clean Up</a:t>
            </a:r>
            <a:r>
              <a:rPr lang="en"/>
              <a: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b40c64bb84_0_3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b40c64bb84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b40c64bb84_0_3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b40c64bb84_0_3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Video: Throw Away Culture </a:t>
            </a:r>
            <a:r>
              <a:rPr lang="en" u="sng">
                <a:solidFill>
                  <a:schemeClr val="hlink"/>
                </a:solidFill>
                <a:hlinkClick r:id="rId3"/>
              </a:rPr>
              <a:t>(https://youtu.be/eD6inQ-z3O8</a:t>
            </a:r>
            <a:r>
              <a:rPr lang="en">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Additional Video:</a:t>
            </a:r>
            <a:endParaRPr i="1">
              <a:solidFill>
                <a:srgbClr val="1155CC"/>
              </a:solidFill>
            </a:endParaRPr>
          </a:p>
          <a:p>
            <a:pPr marL="0" lvl="0" indent="0" algn="l" rtl="0">
              <a:spcBef>
                <a:spcPts val="0"/>
              </a:spcBef>
              <a:spcAft>
                <a:spcPts val="0"/>
              </a:spcAft>
              <a:buNone/>
            </a:pPr>
            <a:r>
              <a:rPr lang="en" i="1">
                <a:solidFill>
                  <a:srgbClr val="1155CC"/>
                </a:solidFill>
                <a:uFill>
                  <a:noFill/>
                </a:uFill>
                <a:hlinkClick r:id="rId4">
                  <a:extLst>
                    <a:ext uri="{A12FA001-AC4F-418D-AE19-62706E023703}">
                      <ahyp:hlinkClr xmlns:ahyp="http://schemas.microsoft.com/office/drawing/2018/hyperlinkcolor" val="tx"/>
                    </a:ext>
                  </a:extLst>
                </a:hlinkClick>
              </a:rPr>
              <a:t>Becoming a Marine Biologist</a:t>
            </a:r>
            <a:endParaRPr i="1">
              <a:solidFill>
                <a:srgbClr val="1155CC"/>
              </a:solidFill>
            </a:endParaRPr>
          </a:p>
          <a:p>
            <a:pPr marL="0" lvl="0" indent="0" algn="l" rtl="0">
              <a:spcBef>
                <a:spcPts val="0"/>
              </a:spcBef>
              <a:spcAft>
                <a:spcPts val="0"/>
              </a:spcAft>
              <a:buNone/>
            </a:pPr>
            <a:endParaRPr i="1">
              <a:solidFill>
                <a:srgbClr val="1155CC"/>
              </a:solidFill>
            </a:endParaRPr>
          </a:p>
          <a:p>
            <a:pPr marL="0" lvl="0" indent="0" algn="l" rtl="0">
              <a:spcBef>
                <a:spcPts val="0"/>
              </a:spcBef>
              <a:spcAft>
                <a:spcPts val="0"/>
              </a:spcAft>
              <a:buNone/>
            </a:pPr>
            <a:r>
              <a:rPr lang="en" b="1">
                <a:solidFill>
                  <a:schemeClr val="dk1"/>
                </a:solidFill>
                <a:latin typeface="Calibri"/>
                <a:ea typeface="Calibri"/>
                <a:cs typeface="Calibri"/>
                <a:sym typeface="Calibri"/>
              </a:rPr>
              <a:t>For student research: </a:t>
            </a:r>
            <a:r>
              <a:rPr lang="en">
                <a:solidFill>
                  <a:schemeClr val="dk1"/>
                </a:solidFill>
                <a:latin typeface="Calibri"/>
                <a:ea typeface="Calibri"/>
                <a:cs typeface="Calibri"/>
                <a:sym typeface="Calibri"/>
              </a:rPr>
              <a:t>People of color are historically underrepresented in marine science – who is not yet well known for their contributions to the field, and what can be done to change change this?</a:t>
            </a:r>
            <a:endParaRPr>
              <a:solidFill>
                <a:schemeClr val="dk1"/>
              </a:solidFill>
              <a:latin typeface="Calibri"/>
              <a:ea typeface="Calibri"/>
              <a:cs typeface="Calibri"/>
              <a:sym typeface="Calibri"/>
            </a:endParaRPr>
          </a:p>
          <a:p>
            <a:pPr marL="0" lvl="0" indent="0" algn="l" rtl="0">
              <a:spcBef>
                <a:spcPts val="0"/>
              </a:spcBef>
              <a:spcAft>
                <a:spcPts val="0"/>
              </a:spcAft>
              <a:buNone/>
            </a:pPr>
            <a:r>
              <a:rPr lang="en">
                <a:solidFill>
                  <a:schemeClr val="dk1"/>
                </a:solidFill>
                <a:latin typeface="Calibri"/>
                <a:ea typeface="Calibri"/>
                <a:cs typeface="Calibri"/>
                <a:sym typeface="Calibri"/>
              </a:rPr>
              <a:t>For example, who was </a:t>
            </a:r>
            <a:r>
              <a:rPr lang="en" b="1">
                <a:solidFill>
                  <a:schemeClr val="dk1"/>
                </a:solidFill>
                <a:latin typeface="Calibri"/>
                <a:ea typeface="Calibri"/>
                <a:cs typeface="Calibri"/>
                <a:sym typeface="Calibri"/>
              </a:rPr>
              <a:t>Ernest Everett Just?  </a:t>
            </a:r>
            <a:r>
              <a:rPr lang="en">
                <a:solidFill>
                  <a:schemeClr val="dk1"/>
                </a:solidFill>
                <a:latin typeface="Calibri"/>
                <a:ea typeface="Calibri"/>
                <a:cs typeface="Calibri"/>
                <a:sym typeface="Calibri"/>
              </a:rPr>
              <a:t>Who was</a:t>
            </a:r>
            <a:r>
              <a:rPr lang="en" b="1">
                <a:solidFill>
                  <a:schemeClr val="dk1"/>
                </a:solidFill>
                <a:latin typeface="Calibri"/>
                <a:ea typeface="Calibri"/>
                <a:cs typeface="Calibri"/>
                <a:sym typeface="Calibri"/>
              </a:rPr>
              <a:t> Samuel Milton Nabrit, </a:t>
            </a:r>
            <a:r>
              <a:rPr lang="en">
                <a:solidFill>
                  <a:schemeClr val="dk1"/>
                </a:solidFill>
                <a:latin typeface="Calibri"/>
                <a:ea typeface="Calibri"/>
                <a:cs typeface="Calibri"/>
                <a:sym typeface="Calibri"/>
              </a:rPr>
              <a:t>and</a:t>
            </a:r>
            <a:r>
              <a:rPr lang="en" b="1">
                <a:solidFill>
                  <a:schemeClr val="dk1"/>
                </a:solidFill>
                <a:latin typeface="Calibri"/>
                <a:ea typeface="Calibri"/>
                <a:cs typeface="Calibri"/>
                <a:sym typeface="Calibri"/>
              </a:rPr>
              <a:t> Matilene Spencer Berryman</a:t>
            </a:r>
            <a:r>
              <a:rPr lang="en">
                <a:solidFill>
                  <a:srgbClr val="333333"/>
                </a:solidFill>
                <a:latin typeface="Calibri"/>
                <a:ea typeface="Calibri"/>
                <a:cs typeface="Calibri"/>
                <a:sym typeface="Calibri"/>
              </a:rPr>
              <a:t>?</a:t>
            </a:r>
            <a:endParaRPr>
              <a:solidFill>
                <a:schemeClr val="dk1"/>
              </a:solidFill>
              <a:latin typeface="Calibri"/>
              <a:ea typeface="Calibri"/>
              <a:cs typeface="Calibri"/>
              <a:sym typeface="Calibri"/>
            </a:endParaRPr>
          </a:p>
          <a:p>
            <a:pPr marL="0" lvl="0" indent="0" algn="l" rtl="0">
              <a:spcBef>
                <a:spcPts val="0"/>
              </a:spcBef>
              <a:spcAft>
                <a:spcPts val="0"/>
              </a:spcAft>
              <a:buNone/>
            </a:pPr>
            <a:r>
              <a:rPr lang="en">
                <a:solidFill>
                  <a:schemeClr val="dk1"/>
                </a:solidFill>
                <a:latin typeface="Calibri"/>
                <a:ea typeface="Calibri"/>
                <a:cs typeface="Calibri"/>
                <a:sym typeface="Calibri"/>
              </a:rPr>
              <a:t>And read blogs and reflections on experience like: </a:t>
            </a:r>
            <a:r>
              <a:rPr lang="en">
                <a:solidFill>
                  <a:srgbClr val="1155CC"/>
                </a:solidFill>
                <a:uFill>
                  <a:noFill/>
                </a:uFill>
                <a:latin typeface="Calibri"/>
                <a:ea typeface="Calibri"/>
                <a:cs typeface="Calibri"/>
                <a:sym typeface="Calibri"/>
                <a:hlinkClick r:id="rId5">
                  <a:extLst>
                    <a:ext uri="{A12FA001-AC4F-418D-AE19-62706E023703}">
                      <ahyp:hlinkClr xmlns:ahyp="http://schemas.microsoft.com/office/drawing/2018/hyperlinkcolor" val="tx"/>
                    </a:ext>
                  </a:extLst>
                </a:hlinkClick>
              </a:rPr>
              <a:t>Diversity in Ocean Science</a:t>
            </a:r>
            <a:r>
              <a:rPr lang="en">
                <a:solidFill>
                  <a:srgbClr val="1155CC"/>
                </a:solidFill>
                <a:latin typeface="Calibri"/>
                <a:ea typeface="Calibri"/>
                <a:cs typeface="Calibri"/>
                <a:sym typeface="Calibri"/>
              </a:rPr>
              <a:t>.  </a:t>
            </a:r>
            <a:r>
              <a:rPr lang="en">
                <a:solidFill>
                  <a:schemeClr val="dk1"/>
                </a:solidFill>
                <a:latin typeface="Calibri"/>
                <a:ea typeface="Calibri"/>
                <a:cs typeface="Calibri"/>
                <a:sym typeface="Calibri"/>
              </a:rPr>
              <a:t>Also see </a:t>
            </a:r>
            <a:r>
              <a:rPr lang="en">
                <a:solidFill>
                  <a:srgbClr val="1155CC"/>
                </a:solidFill>
                <a:uFill>
                  <a:noFill/>
                </a:uFill>
                <a:latin typeface="Calibri"/>
                <a:ea typeface="Calibri"/>
                <a:cs typeface="Calibri"/>
                <a:sym typeface="Calibri"/>
                <a:hlinkClick r:id="rId6">
                  <a:extLst>
                    <a:ext uri="{A12FA001-AC4F-418D-AE19-62706E023703}">
                      <ahyp:hlinkClr xmlns:ahyp="http://schemas.microsoft.com/office/drawing/2018/hyperlinkcolor" val="tx"/>
                    </a:ext>
                  </a:extLst>
                </a:hlinkClick>
              </a:rPr>
              <a:t>Ida-Wenona Hendricks</a:t>
            </a:r>
            <a:r>
              <a:rPr lang="en">
                <a:solidFill>
                  <a:srgbClr val="1155CC"/>
                </a:solidFill>
                <a:latin typeface="Calibri"/>
                <a:ea typeface="Calibri"/>
                <a:cs typeface="Calibri"/>
                <a:sym typeface="Calibri"/>
              </a:rPr>
              <a:t>.</a:t>
            </a:r>
            <a:endParaRPr>
              <a:solidFill>
                <a:srgbClr val="1155CC"/>
              </a:solidFill>
              <a:latin typeface="Calibri"/>
              <a:ea typeface="Calibri"/>
              <a:cs typeface="Calibri"/>
              <a:sym typeface="Calibri"/>
            </a:endParaRPr>
          </a:p>
          <a:p>
            <a:pPr marL="0" lvl="0" indent="0" algn="l" rtl="0">
              <a:lnSpc>
                <a:spcPct val="115000"/>
              </a:lnSpc>
              <a:spcBef>
                <a:spcPts val="0"/>
              </a:spcBef>
              <a:spcAft>
                <a:spcPts val="600"/>
              </a:spcAft>
              <a:buClr>
                <a:schemeClr val="dk1"/>
              </a:buClr>
              <a:buSzPts val="1100"/>
              <a:buFont typeface="Arial"/>
              <a:buNone/>
            </a:pPr>
            <a:r>
              <a:rPr lang="en" b="1">
                <a:solidFill>
                  <a:schemeClr val="dk1"/>
                </a:solidFill>
                <a:latin typeface="Calibri"/>
                <a:ea typeface="Calibri"/>
                <a:cs typeface="Calibri"/>
                <a:sym typeface="Calibri"/>
              </a:rPr>
              <a:t>Celebrating Hispanic and Latinx Ocean Champions: </a:t>
            </a:r>
            <a:r>
              <a:rPr lang="en">
                <a:solidFill>
                  <a:srgbClr val="1155CC"/>
                </a:solidFill>
                <a:uFill>
                  <a:noFill/>
                </a:uFill>
                <a:latin typeface="Calibri"/>
                <a:ea typeface="Calibri"/>
                <a:cs typeface="Calibri"/>
                <a:sym typeface="Calibri"/>
                <a:hlinkClick r:id="rId7">
                  <a:extLst>
                    <a:ext uri="{A12FA001-AC4F-418D-AE19-62706E023703}">
                      <ahyp:hlinkClr xmlns:ahyp="http://schemas.microsoft.com/office/drawing/2018/hyperlinkcolor" val="tx"/>
                    </a:ext>
                  </a:extLst>
                </a:hlinkClick>
              </a:rPr>
              <a:t>HERE</a:t>
            </a:r>
            <a:endParaRPr i="1">
              <a:solidFill>
                <a:srgbClr val="1155CC"/>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b40c64bb84_0_3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b40c64bb84_0_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500" b="1">
                <a:solidFill>
                  <a:schemeClr val="dk1"/>
                </a:solidFill>
                <a:latin typeface="Calibri"/>
                <a:ea typeface="Calibri"/>
                <a:cs typeface="Calibri"/>
                <a:sym typeface="Calibri"/>
              </a:rPr>
              <a:t> (</a:t>
            </a:r>
            <a:r>
              <a:rPr lang="en" sz="1500">
                <a:solidFill>
                  <a:schemeClr val="dk1"/>
                </a:solidFill>
                <a:latin typeface="Calibri"/>
                <a:ea typeface="Calibri"/>
                <a:cs typeface="Calibri"/>
                <a:sym typeface="Calibri"/>
              </a:rPr>
              <a:t>**this can also be done via Kahoot </a:t>
            </a:r>
            <a:r>
              <a:rPr lang="en" sz="1500" u="sng">
                <a:solidFill>
                  <a:schemeClr val="hlink"/>
                </a:solidFill>
                <a:latin typeface="Calibri"/>
                <a:ea typeface="Calibri"/>
                <a:cs typeface="Calibri"/>
                <a:sym typeface="Calibri"/>
                <a:hlinkClick r:id="rId3"/>
              </a:rPr>
              <a:t>here</a:t>
            </a:r>
            <a:r>
              <a:rPr lang="en" sz="1500">
                <a:solidFill>
                  <a:schemeClr val="dk1"/>
                </a:solidFill>
                <a:latin typeface="Calibri"/>
                <a:ea typeface="Calibri"/>
                <a:cs typeface="Calibri"/>
                <a:sym typeface="Calibri"/>
              </a:rPr>
              <a:t>)</a:t>
            </a:r>
            <a:endParaRPr>
              <a:solidFill>
                <a:srgbClr val="333333"/>
              </a:solidFill>
              <a:latin typeface="Calibri"/>
              <a:ea typeface="Calibri"/>
              <a:cs typeface="Calibri"/>
              <a:sym typeface="Calibri"/>
            </a:endParaRPr>
          </a:p>
          <a:p>
            <a:pPr marL="0" lvl="0" indent="0" algn="l" rtl="0">
              <a:spcBef>
                <a:spcPts val="0"/>
              </a:spcBef>
              <a:spcAft>
                <a:spcPts val="0"/>
              </a:spcAft>
              <a:buNone/>
            </a:pPr>
            <a:endParaRPr>
              <a:solidFill>
                <a:srgbClr val="333333"/>
              </a:solidFill>
              <a:latin typeface="Calibri"/>
              <a:ea typeface="Calibri"/>
              <a:cs typeface="Calibri"/>
              <a:sym typeface="Calibri"/>
            </a:endParaRPr>
          </a:p>
          <a:p>
            <a:pPr marL="457200" lvl="0" indent="-298450" algn="l" rtl="0">
              <a:spcBef>
                <a:spcPts val="0"/>
              </a:spcBef>
              <a:spcAft>
                <a:spcPts val="0"/>
              </a:spcAft>
              <a:buClr>
                <a:srgbClr val="333333"/>
              </a:buClr>
              <a:buSzPts val="1100"/>
              <a:buFont typeface="Calibri"/>
              <a:buChar char="●"/>
            </a:pPr>
            <a:r>
              <a:rPr lang="en">
                <a:solidFill>
                  <a:srgbClr val="333333"/>
                </a:solidFill>
                <a:latin typeface="Calibri"/>
                <a:ea typeface="Calibri"/>
                <a:cs typeface="Calibri"/>
                <a:sym typeface="Calibri"/>
              </a:rPr>
              <a:t>Marine Protected Areas - areas where rules are in place to make sure the area is safe from harm</a:t>
            </a:r>
            <a:endParaRPr>
              <a:solidFill>
                <a:srgbClr val="333333"/>
              </a:solidFill>
              <a:latin typeface="Calibri"/>
              <a:ea typeface="Calibri"/>
              <a:cs typeface="Calibri"/>
              <a:sym typeface="Calibri"/>
            </a:endParaRPr>
          </a:p>
          <a:p>
            <a:pPr marL="457200" lvl="0" indent="-298450" algn="l" rtl="0">
              <a:spcBef>
                <a:spcPts val="0"/>
              </a:spcBef>
              <a:spcAft>
                <a:spcPts val="0"/>
              </a:spcAft>
              <a:buClr>
                <a:srgbClr val="333333"/>
              </a:buClr>
              <a:buSzPts val="1100"/>
              <a:buFont typeface="Calibri"/>
              <a:buChar char="●"/>
            </a:pPr>
            <a:r>
              <a:rPr lang="en">
                <a:solidFill>
                  <a:srgbClr val="333333"/>
                </a:solidFill>
                <a:latin typeface="Calibri"/>
                <a:ea typeface="Calibri"/>
                <a:cs typeface="Calibri"/>
                <a:sym typeface="Calibri"/>
              </a:rPr>
              <a:t>Coral polyps which secrete layers of calcium carbonate beneath their bodies; animals (because they don’t make their own food, as plants do)</a:t>
            </a:r>
            <a:endParaRPr>
              <a:solidFill>
                <a:srgbClr val="333333"/>
              </a:solidFill>
              <a:latin typeface="Calibri"/>
              <a:ea typeface="Calibri"/>
              <a:cs typeface="Calibri"/>
              <a:sym typeface="Calibri"/>
            </a:endParaRPr>
          </a:p>
          <a:p>
            <a:pPr marL="457200" lvl="0" indent="-298450" algn="l" rtl="0">
              <a:spcBef>
                <a:spcPts val="0"/>
              </a:spcBef>
              <a:spcAft>
                <a:spcPts val="0"/>
              </a:spcAft>
              <a:buClr>
                <a:srgbClr val="333333"/>
              </a:buClr>
              <a:buSzPts val="1100"/>
              <a:buFont typeface="Calibri"/>
              <a:buChar char="●"/>
            </a:pPr>
            <a:r>
              <a:rPr lang="en">
                <a:solidFill>
                  <a:srgbClr val="333333"/>
                </a:solidFill>
                <a:latin typeface="Calibri"/>
                <a:ea typeface="Calibri"/>
                <a:cs typeface="Calibri"/>
                <a:sym typeface="Calibri"/>
              </a:rPr>
              <a:t>Plastic pollution, chemical pollution, habitat destruction causes sediment to flow into the ocean</a:t>
            </a:r>
            <a:endParaRPr>
              <a:solidFill>
                <a:srgbClr val="333333"/>
              </a:solidFill>
              <a:latin typeface="Calibri"/>
              <a:ea typeface="Calibri"/>
              <a:cs typeface="Calibri"/>
              <a:sym typeface="Calibri"/>
            </a:endParaRPr>
          </a:p>
          <a:p>
            <a:pPr marL="457200" lvl="0" indent="-298450" algn="l" rtl="0">
              <a:spcBef>
                <a:spcPts val="0"/>
              </a:spcBef>
              <a:spcAft>
                <a:spcPts val="0"/>
              </a:spcAft>
              <a:buClr>
                <a:srgbClr val="333333"/>
              </a:buClr>
              <a:buSzPts val="1100"/>
              <a:buFont typeface="Calibri"/>
              <a:buChar char="●"/>
            </a:pPr>
            <a:r>
              <a:rPr lang="en">
                <a:solidFill>
                  <a:srgbClr val="333333"/>
                </a:solidFill>
                <a:latin typeface="Calibri"/>
                <a:ea typeface="Calibri"/>
                <a:cs typeface="Calibri"/>
                <a:sym typeface="Calibri"/>
              </a:rPr>
              <a:t>Sunlight, clear water, warm water temperature, clean water, saltwater</a:t>
            </a:r>
            <a:endParaRPr>
              <a:solidFill>
                <a:srgbClr val="333333"/>
              </a:solidFill>
              <a:latin typeface="Calibri"/>
              <a:ea typeface="Calibri"/>
              <a:cs typeface="Calibri"/>
              <a:sym typeface="Calibri"/>
            </a:endParaRPr>
          </a:p>
          <a:p>
            <a:pPr marL="457200" lvl="0" indent="-298450" algn="l" rtl="0">
              <a:spcBef>
                <a:spcPts val="0"/>
              </a:spcBef>
              <a:spcAft>
                <a:spcPts val="0"/>
              </a:spcAft>
              <a:buClr>
                <a:srgbClr val="333333"/>
              </a:buClr>
              <a:buSzPts val="1100"/>
              <a:buFont typeface="Calibri"/>
              <a:buChar char="●"/>
            </a:pPr>
            <a:r>
              <a:rPr lang="en">
                <a:solidFill>
                  <a:srgbClr val="333333"/>
                </a:solidFill>
                <a:latin typeface="Calibri"/>
                <a:ea typeface="Calibri"/>
                <a:cs typeface="Calibri"/>
                <a:sym typeface="Calibri"/>
              </a:rPr>
              <a:t>Biodiversity is the variety of living species that can be found in a particular place, region, ecosystem, planet.  </a:t>
            </a:r>
            <a:endParaRPr>
              <a:solidFill>
                <a:srgbClr val="333333"/>
              </a:solidFill>
              <a:latin typeface="Calibri"/>
              <a:ea typeface="Calibri"/>
              <a:cs typeface="Calibri"/>
              <a:sym typeface="Calibri"/>
            </a:endParaRPr>
          </a:p>
          <a:p>
            <a:pPr marL="914400" lvl="1" indent="-298450" algn="l" rtl="0">
              <a:spcBef>
                <a:spcPts val="0"/>
              </a:spcBef>
              <a:spcAft>
                <a:spcPts val="0"/>
              </a:spcAft>
              <a:buClr>
                <a:srgbClr val="333333"/>
              </a:buClr>
              <a:buSzPts val="1100"/>
              <a:buFont typeface="Calibri"/>
              <a:buChar char="○"/>
            </a:pPr>
            <a:r>
              <a:rPr lang="en">
                <a:solidFill>
                  <a:srgbClr val="333333"/>
                </a:solidFill>
                <a:latin typeface="Calibri"/>
                <a:ea typeface="Calibri"/>
                <a:cs typeface="Calibri"/>
                <a:sym typeface="Calibri"/>
              </a:rPr>
              <a:t>Coral reefs are believed by man to have the </a:t>
            </a:r>
            <a:r>
              <a:rPr lang="en" b="1">
                <a:solidFill>
                  <a:srgbClr val="333333"/>
                </a:solidFill>
                <a:latin typeface="Ribeye Marrow"/>
                <a:ea typeface="Ribeye Marrow"/>
                <a:cs typeface="Ribeye Marrow"/>
                <a:sym typeface="Ribeye Marrow"/>
              </a:rPr>
              <a:t>highest biodiversity of any ecosystem</a:t>
            </a:r>
            <a:r>
              <a:rPr lang="en">
                <a:solidFill>
                  <a:srgbClr val="333333"/>
                </a:solidFill>
                <a:latin typeface="Calibri"/>
                <a:ea typeface="Calibri"/>
                <a:cs typeface="Calibri"/>
                <a:sym typeface="Calibri"/>
              </a:rPr>
              <a:t> (even more than a tropical rainforest!)</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b40c64bb84_0_3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b40c64bb84_0_3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b40c64bb84_0_3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b40c64bb84_0_3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b40c64bb84_0_3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b40c64bb84_0_3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rgbClr val="0097A7"/>
                </a:solidFill>
                <a:hlinkClick r:id="rId3">
                  <a:extLst>
                    <a:ext uri="{A12FA001-AC4F-418D-AE19-62706E023703}">
                      <ahyp:hlinkClr xmlns:ahyp="http://schemas.microsoft.com/office/drawing/2018/hyperlinkcolor" val="tx"/>
                    </a:ext>
                  </a:extLst>
                </a:hlinkClick>
              </a:rPr>
              <a:t>What It Means to Be a Marine Biologist</a:t>
            </a:r>
            <a:endParaRPr>
              <a:solidFill>
                <a:schemeClr val="dk1"/>
              </a:solidFill>
            </a:endParaRPr>
          </a:p>
          <a:p>
            <a:pPr marL="0" lvl="0" indent="0" algn="l" rtl="0">
              <a:spcBef>
                <a:spcPts val="0"/>
              </a:spcBef>
              <a:spcAft>
                <a:spcPts val="0"/>
              </a:spcAft>
              <a:buNone/>
            </a:pPr>
            <a:r>
              <a:rPr lang="en" u="sng">
                <a:solidFill>
                  <a:srgbClr val="0097A7"/>
                </a:solidFill>
                <a:hlinkClick r:id="rId4">
                  <a:extLst>
                    <a:ext uri="{A12FA001-AC4F-418D-AE19-62706E023703}">
                      <ahyp:hlinkClr xmlns:ahyp="http://schemas.microsoft.com/office/drawing/2018/hyperlinkcolor" val="tx"/>
                    </a:ext>
                  </a:extLst>
                </a:hlinkClick>
              </a:rPr>
              <a:t>Becoming a Marine Biologist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b40c64bb84_0_3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b40c64bb84_0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Trailer linked to play button.  </a:t>
            </a:r>
            <a:endParaRPr/>
          </a:p>
          <a:p>
            <a:pPr marL="0" lvl="0" indent="0" algn="l" rtl="0">
              <a:spcBef>
                <a:spcPts val="0"/>
              </a:spcBef>
              <a:spcAft>
                <a:spcPts val="0"/>
              </a:spcAft>
              <a:buNone/>
            </a:pPr>
            <a:r>
              <a:rPr lang="en" u="sng">
                <a:solidFill>
                  <a:schemeClr val="hlink"/>
                </a:solidFill>
                <a:hlinkClick r:id="rId3"/>
              </a:rPr>
              <a:t>http://www.anotesark.com</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b40c64bb84_0_4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b40c64bb84_0_4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Click logo for website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b40c64bb84_0_2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b40c64bb84_0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b40c64bb84_0_2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b40c64bb84_0_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Extending the conversation:</a:t>
            </a:r>
            <a:endParaRPr b="1">
              <a:solidFill>
                <a:schemeClr val="dk1"/>
              </a:solidFill>
              <a:latin typeface="Calibri"/>
              <a:ea typeface="Calibri"/>
              <a:cs typeface="Calibri"/>
              <a:sym typeface="Calibri"/>
            </a:endParaRPr>
          </a:p>
          <a:p>
            <a:pPr marL="0" lvl="0" indent="0" algn="l" rtl="0">
              <a:spcBef>
                <a:spcPts val="0"/>
              </a:spcBef>
              <a:spcAft>
                <a:spcPts val="0"/>
              </a:spcAft>
              <a:buNone/>
            </a:pPr>
            <a:r>
              <a:rPr lang="en">
                <a:solidFill>
                  <a:schemeClr val="dk1"/>
                </a:solidFill>
                <a:latin typeface="Calibri"/>
                <a:ea typeface="Calibri"/>
                <a:cs typeface="Calibri"/>
                <a:sym typeface="Calibri"/>
              </a:rPr>
              <a:t>You might also think with students about your geographical relationship to the ocean.  Is your local community near an ocean?  How does the proximity to or distance from the ocean impact life in your local area?  Does proximity to an ocean impact the sense of relationship one feels to the world’s oceans?  </a:t>
            </a:r>
            <a:endParaRPr>
              <a:solidFill>
                <a:schemeClr val="dk1"/>
              </a:solidFill>
              <a:latin typeface="Calibri"/>
              <a:ea typeface="Calibri"/>
              <a:cs typeface="Calibri"/>
              <a:sym typeface="Calibri"/>
            </a:endParaRPr>
          </a:p>
          <a:p>
            <a:pPr marL="0" lvl="0" indent="0" algn="l" rtl="0">
              <a:spcBef>
                <a:spcPts val="0"/>
              </a:spcBef>
              <a:spcAft>
                <a:spcPts val="0"/>
              </a:spcAft>
              <a:buNone/>
            </a:pPr>
            <a:endParaRPr>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You could also invite students to consider what questions they have about oceans?  What’s curious to them about the ocean, or the life within ocean waters?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b40c64bb84_0_2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b40c64bb84_0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b40c64bb84_0_2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b40c64bb84_0_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Additional Videos:</a:t>
            </a:r>
            <a:endParaRPr/>
          </a:p>
          <a:p>
            <a:pPr marL="0" lvl="0" indent="0" algn="l" rtl="0">
              <a:spcBef>
                <a:spcPts val="0"/>
              </a:spcBef>
              <a:spcAft>
                <a:spcPts val="0"/>
              </a:spcAft>
              <a:buNone/>
            </a:pPr>
            <a:r>
              <a:rPr lang="en" u="sng">
                <a:solidFill>
                  <a:schemeClr val="hlink"/>
                </a:solidFill>
                <a:hlinkClick r:id="rId3"/>
              </a:rPr>
              <a:t>What It Means to Be a Marine Biologist</a:t>
            </a:r>
            <a:endParaRPr/>
          </a:p>
          <a:p>
            <a:pPr marL="0" lvl="0" indent="0" algn="l" rtl="0">
              <a:spcBef>
                <a:spcPts val="0"/>
              </a:spcBef>
              <a:spcAft>
                <a:spcPts val="0"/>
              </a:spcAft>
              <a:buNone/>
            </a:pPr>
            <a:r>
              <a:rPr lang="en" u="sng">
                <a:solidFill>
                  <a:schemeClr val="hlink"/>
                </a:solidFill>
                <a:hlinkClick r:id="rId4"/>
              </a:rPr>
              <a:t>Becoming a Marine Biologist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b40c64bb84_0_2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b40c64bb84_0_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400" b="1">
                <a:solidFill>
                  <a:schemeClr val="dk1"/>
                </a:solidFill>
                <a:latin typeface="Calibri"/>
                <a:ea typeface="Calibri"/>
                <a:cs typeface="Calibri"/>
                <a:sym typeface="Calibri"/>
              </a:rPr>
              <a:t> (</a:t>
            </a:r>
            <a:r>
              <a:rPr lang="en" sz="1400">
                <a:solidFill>
                  <a:schemeClr val="dk1"/>
                </a:solidFill>
                <a:latin typeface="Calibri"/>
                <a:ea typeface="Calibri"/>
                <a:cs typeface="Calibri"/>
                <a:sym typeface="Calibri"/>
              </a:rPr>
              <a:t>**this can also be done via Kahoot:</a:t>
            </a:r>
            <a:r>
              <a:rPr lang="en" sz="1400" u="sng">
                <a:solidFill>
                  <a:srgbClr val="1155CC"/>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 here</a:t>
            </a:r>
            <a:r>
              <a:rPr lang="en" sz="1400">
                <a:solidFill>
                  <a:schemeClr val="dk1"/>
                </a:solidFill>
                <a:latin typeface="Calibri"/>
                <a:ea typeface="Calibri"/>
                <a:cs typeface="Calibri"/>
                <a:sym typeface="Calibri"/>
              </a:rPr>
              <a:t>)</a:t>
            </a:r>
            <a:endParaRPr sz="14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i="1">
                <a:solidFill>
                  <a:schemeClr val="dk1"/>
                </a:solidFill>
                <a:latin typeface="Calibri"/>
                <a:ea typeface="Calibri"/>
                <a:cs typeface="Calibri"/>
                <a:sym typeface="Calibri"/>
              </a:rPr>
              <a:t>**If teaching online, you could create this as a quiz with students putting answers in the chat, or invite students to offer their guesses/suggestions for each statement as you go through them.</a:t>
            </a:r>
            <a:endParaRPr sz="15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a:solidFill>
                <a:srgbClr val="333333"/>
              </a:solidFill>
            </a:endParaRPr>
          </a:p>
          <a:p>
            <a:pPr marL="0" lvl="0" indent="0" algn="l" rtl="0">
              <a:spcBef>
                <a:spcPts val="0"/>
              </a:spcBef>
              <a:spcAft>
                <a:spcPts val="0"/>
              </a:spcAft>
              <a:buClr>
                <a:schemeClr val="dk1"/>
              </a:buClr>
              <a:buSzPts val="1100"/>
              <a:buFont typeface="Arial"/>
              <a:buNone/>
            </a:pPr>
            <a:r>
              <a:rPr lang="en" sz="1200">
                <a:solidFill>
                  <a:srgbClr val="333333"/>
                </a:solidFill>
              </a:rPr>
              <a:t>Answers:</a:t>
            </a:r>
            <a:endParaRPr sz="1200">
              <a:solidFill>
                <a:srgbClr val="333333"/>
              </a:solidFill>
            </a:endParaRPr>
          </a:p>
          <a:p>
            <a:pPr marL="0" lvl="0" indent="0" algn="l" rtl="0">
              <a:spcBef>
                <a:spcPts val="0"/>
              </a:spcBef>
              <a:spcAft>
                <a:spcPts val="0"/>
              </a:spcAft>
              <a:buClr>
                <a:schemeClr val="dk1"/>
              </a:buClr>
              <a:buSzPts val="1100"/>
              <a:buFont typeface="Arial"/>
              <a:buNone/>
            </a:pPr>
            <a:r>
              <a:rPr lang="en" sz="1200">
                <a:solidFill>
                  <a:srgbClr val="333333"/>
                </a:solidFill>
              </a:rPr>
              <a:t>More than 70 percent</a:t>
            </a:r>
            <a:endParaRPr sz="1200">
              <a:solidFill>
                <a:srgbClr val="333333"/>
              </a:solidFill>
            </a:endParaRPr>
          </a:p>
          <a:p>
            <a:pPr marL="0" lvl="0" indent="0" algn="l" rtl="0">
              <a:spcBef>
                <a:spcPts val="0"/>
              </a:spcBef>
              <a:spcAft>
                <a:spcPts val="0"/>
              </a:spcAft>
              <a:buClr>
                <a:schemeClr val="dk1"/>
              </a:buClr>
              <a:buSzPts val="1100"/>
              <a:buFont typeface="Arial"/>
              <a:buNone/>
            </a:pPr>
            <a:r>
              <a:rPr lang="en" sz="1200">
                <a:solidFill>
                  <a:srgbClr val="333333"/>
                </a:solidFill>
              </a:rPr>
              <a:t>Less than 5 percent</a:t>
            </a:r>
            <a:endParaRPr sz="1200">
              <a:solidFill>
                <a:srgbClr val="333333"/>
              </a:solidFill>
            </a:endParaRPr>
          </a:p>
          <a:p>
            <a:pPr marL="0" lvl="0" indent="0" algn="l" rtl="0">
              <a:spcBef>
                <a:spcPts val="0"/>
              </a:spcBef>
              <a:spcAft>
                <a:spcPts val="0"/>
              </a:spcAft>
              <a:buClr>
                <a:schemeClr val="dk1"/>
              </a:buClr>
              <a:buSzPts val="1100"/>
              <a:buFont typeface="Arial"/>
              <a:buNone/>
            </a:pPr>
            <a:r>
              <a:rPr lang="en" sz="1200">
                <a:solidFill>
                  <a:srgbClr val="333333"/>
                </a:solidFill>
              </a:rPr>
              <a:t>50 and 70</a:t>
            </a:r>
            <a:endParaRPr sz="1200">
              <a:solidFill>
                <a:srgbClr val="333333"/>
              </a:solidFill>
            </a:endParaRPr>
          </a:p>
          <a:p>
            <a:pPr marL="0" lvl="0" indent="0" algn="l" rtl="0">
              <a:spcBef>
                <a:spcPts val="0"/>
              </a:spcBef>
              <a:spcAft>
                <a:spcPts val="0"/>
              </a:spcAft>
              <a:buNone/>
            </a:pPr>
            <a:r>
              <a:rPr lang="en" sz="1200">
                <a:solidFill>
                  <a:srgbClr val="333333"/>
                </a:solidFill>
              </a:rPr>
              <a:t>78%, 60%, 80%</a:t>
            </a:r>
            <a:endParaRPr sz="1200">
              <a:solidFill>
                <a:srgbClr val="333333"/>
              </a:solidFill>
            </a:endParaRPr>
          </a:p>
          <a:p>
            <a:pPr marL="0" lvl="0" indent="0" algn="l" rtl="0">
              <a:spcBef>
                <a:spcPts val="0"/>
              </a:spcBef>
              <a:spcAft>
                <a:spcPts val="0"/>
              </a:spcAft>
              <a:buClr>
                <a:schemeClr val="dk1"/>
              </a:buClr>
              <a:buSzPts val="1100"/>
              <a:buFont typeface="Arial"/>
              <a:buNone/>
            </a:pPr>
            <a:r>
              <a:rPr lang="en" sz="1200">
                <a:solidFill>
                  <a:srgbClr val="333333"/>
                </a:solidFill>
              </a:rPr>
              <a:t>60</a:t>
            </a:r>
            <a:endParaRPr sz="1200">
              <a:solidFill>
                <a:srgbClr val="333333"/>
              </a:solidFill>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b40c64bb84_0_2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b40c64bb84_0_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Do we think of ourselves this way - as inseparable from the ocean?</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b40c64bb84_0_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b40c64bb84_0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https://www.nationalgeographic.org/media/why-ocean-matters/</a:t>
            </a:r>
            <a:endParaRPr/>
          </a:p>
          <a:p>
            <a:pPr marL="0" lvl="0" indent="0" algn="l" rtl="0">
              <a:lnSpc>
                <a:spcPct val="115000"/>
              </a:lnSpc>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b40c64bb84_0_3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b40c64bb84_0_3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5"/>
        <p:cNvGrpSpPr/>
        <p:nvPr/>
      </p:nvGrpSpPr>
      <p:grpSpPr>
        <a:xfrm>
          <a:off x="0" y="0"/>
          <a:ext cx="0" cy="0"/>
          <a:chOff x="0" y="0"/>
          <a:chExt cx="0" cy="0"/>
        </a:xfrm>
      </p:grpSpPr>
      <p:sp>
        <p:nvSpPr>
          <p:cNvPr id="56" name="Google Shape;56;p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7" name="Google Shape;57;p1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8" name="Google Shape;58;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9"/>
        <p:cNvGrpSpPr/>
        <p:nvPr/>
      </p:nvGrpSpPr>
      <p:grpSpPr>
        <a:xfrm>
          <a:off x="0" y="0"/>
          <a:ext cx="0" cy="0"/>
          <a:chOff x="0" y="0"/>
          <a:chExt cx="0" cy="0"/>
        </a:xfrm>
      </p:grpSpPr>
      <p:sp>
        <p:nvSpPr>
          <p:cNvPr id="60" name="Google Shape;60;p1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1" name="Google Shape;61;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4" name="Google Shape;64;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65" name="Google Shape;65;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6"/>
        <p:cNvGrpSpPr/>
        <p:nvPr/>
      </p:nvGrpSpPr>
      <p:grpSpPr>
        <a:xfrm>
          <a:off x="0" y="0"/>
          <a:ext cx="0" cy="0"/>
          <a:chOff x="0" y="0"/>
          <a:chExt cx="0" cy="0"/>
        </a:xfrm>
      </p:grpSpPr>
      <p:sp>
        <p:nvSpPr>
          <p:cNvPr id="67" name="Google Shape;67;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8" name="Google Shape;68;p1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69" name="Google Shape;69;p1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0" name="Google Shape;70;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1"/>
        <p:cNvGrpSpPr/>
        <p:nvPr/>
      </p:nvGrpSpPr>
      <p:grpSpPr>
        <a:xfrm>
          <a:off x="0" y="0"/>
          <a:ext cx="0" cy="0"/>
          <a:chOff x="0" y="0"/>
          <a:chExt cx="0" cy="0"/>
        </a:xfrm>
      </p:grpSpPr>
      <p:sp>
        <p:nvSpPr>
          <p:cNvPr id="72" name="Google Shape;72;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3" name="Google Shape;73;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4"/>
        <p:cNvGrpSpPr/>
        <p:nvPr/>
      </p:nvGrpSpPr>
      <p:grpSpPr>
        <a:xfrm>
          <a:off x="0" y="0"/>
          <a:ext cx="0" cy="0"/>
          <a:chOff x="0" y="0"/>
          <a:chExt cx="0" cy="0"/>
        </a:xfrm>
      </p:grpSpPr>
      <p:sp>
        <p:nvSpPr>
          <p:cNvPr id="75" name="Google Shape;75;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6" name="Google Shape;76;p1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7" name="Google Shape;77;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8"/>
        <p:cNvGrpSpPr/>
        <p:nvPr/>
      </p:nvGrpSpPr>
      <p:grpSpPr>
        <a:xfrm>
          <a:off x="0" y="0"/>
          <a:ext cx="0" cy="0"/>
          <a:chOff x="0" y="0"/>
          <a:chExt cx="0" cy="0"/>
        </a:xfrm>
      </p:grpSpPr>
      <p:sp>
        <p:nvSpPr>
          <p:cNvPr id="79" name="Google Shape;79;p2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80" name="Google Shape;80;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1"/>
        <p:cNvGrpSpPr/>
        <p:nvPr/>
      </p:nvGrpSpPr>
      <p:grpSpPr>
        <a:xfrm>
          <a:off x="0" y="0"/>
          <a:ext cx="0" cy="0"/>
          <a:chOff x="0" y="0"/>
          <a:chExt cx="0" cy="0"/>
        </a:xfrm>
      </p:grpSpPr>
      <p:sp>
        <p:nvSpPr>
          <p:cNvPr id="82" name="Google Shape;82;p2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84" name="Google Shape;84;p2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5" name="Google Shape;85;p2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86" name="Google Shape;86;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7"/>
        <p:cNvGrpSpPr/>
        <p:nvPr/>
      </p:nvGrpSpPr>
      <p:grpSpPr>
        <a:xfrm>
          <a:off x="0" y="0"/>
          <a:ext cx="0" cy="0"/>
          <a:chOff x="0" y="0"/>
          <a:chExt cx="0" cy="0"/>
        </a:xfrm>
      </p:grpSpPr>
      <p:sp>
        <p:nvSpPr>
          <p:cNvPr id="88" name="Google Shape;88;p2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89" name="Google Shape;89;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0"/>
        <p:cNvGrpSpPr/>
        <p:nvPr/>
      </p:nvGrpSpPr>
      <p:grpSpPr>
        <a:xfrm>
          <a:off x="0" y="0"/>
          <a:ext cx="0" cy="0"/>
          <a:chOff x="0" y="0"/>
          <a:chExt cx="0" cy="0"/>
        </a:xfrm>
      </p:grpSpPr>
      <p:sp>
        <p:nvSpPr>
          <p:cNvPr id="91" name="Google Shape;91;p2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92" name="Google Shape;92;p2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93" name="Google Shape;93;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4"/>
        <p:cNvGrpSpPr/>
        <p:nvPr/>
      </p:nvGrpSpPr>
      <p:grpSpPr>
        <a:xfrm>
          <a:off x="0" y="0"/>
          <a:ext cx="0" cy="0"/>
          <a:chOff x="0" y="0"/>
          <a:chExt cx="0" cy="0"/>
        </a:xfrm>
      </p:grpSpPr>
      <p:sp>
        <p:nvSpPr>
          <p:cNvPr id="95" name="Google Shape;95;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slow">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pic>
        <p:nvPicPr>
          <p:cNvPr id="54" name="Google Shape;54;p13"/>
          <p:cNvPicPr preferRelativeResize="0"/>
          <p:nvPr/>
        </p:nvPicPr>
        <p:blipFill>
          <a:blip r:embed="rId13">
            <a:alphaModFix/>
          </a:blip>
          <a:stretch>
            <a:fillRect/>
          </a:stretch>
        </p:blipFill>
        <p:spPr>
          <a:xfrm>
            <a:off x="8148075" y="4216476"/>
            <a:ext cx="742650" cy="69502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mc:AlternateContent xmlns:mc="http://schemas.openxmlformats.org/markup-compatibility/2006" xmlns:p14="http://schemas.microsoft.com/office/powerpoint/2010/main">
    <mc:Choice Requires="p14">
      <p:transition spd="slow">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hyperlink" Target="https://youtu.be/vXLTi5n3p14?t=115"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vimeo.com/442787740?fbclid=IwAR2MRyHM8T_wBxk5x8KmnHTuuETwKXb9ZfdXabWzdIxX1NTAHB3z99MUfok"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hyperlink" Target="https://www.pbs.org/video/coral-reefs-of-vanuatu-zojpje/" TargetMode="External"/><Relationship Id="rId5" Type="http://schemas.openxmlformats.org/officeDocument/2006/relationships/image" Target="../media/image11.png"/><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www.anotesark.com"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hyperlink" Target="https://vimeo.com/244728466" TargetMode="Externa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hyperlink" Target="https://coral.org"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hyperlink" Target="https://time.com/collection/firsts/4898567/sylvia-earle-first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www.nationalgeographic.org/media/why-ocean-matters/"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hyperlink" Target="https://youtu.be/vXLTi5n3p14?t=304" TargetMode="External"/><Relationship Id="rId5" Type="http://schemas.openxmlformats.org/officeDocument/2006/relationships/image" Target="../media/image11.png"/><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hyperlink" Target="https://youtu.be/HQTUWK7CM-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99"/>
        <p:cNvGrpSpPr/>
        <p:nvPr/>
      </p:nvGrpSpPr>
      <p:grpSpPr>
        <a:xfrm>
          <a:off x="0" y="0"/>
          <a:ext cx="0" cy="0"/>
          <a:chOff x="0" y="0"/>
          <a:chExt cx="0" cy="0"/>
        </a:xfrm>
      </p:grpSpPr>
      <p:pic>
        <p:nvPicPr>
          <p:cNvPr id="100" name="Google Shape;100;p25"/>
          <p:cNvPicPr preferRelativeResize="0"/>
          <p:nvPr/>
        </p:nvPicPr>
        <p:blipFill>
          <a:blip r:embed="rId3">
            <a:alphaModFix/>
          </a:blip>
          <a:stretch>
            <a:fillRect/>
          </a:stretch>
        </p:blipFill>
        <p:spPr>
          <a:xfrm>
            <a:off x="152400" y="1971575"/>
            <a:ext cx="8839201" cy="960421"/>
          </a:xfrm>
          <a:prstGeom prst="rect">
            <a:avLst/>
          </a:prstGeom>
          <a:noFill/>
          <a:ln>
            <a:noFill/>
          </a:ln>
        </p:spPr>
      </p:pic>
      <p:pic>
        <p:nvPicPr>
          <p:cNvPr id="101" name="Google Shape;101;p25"/>
          <p:cNvPicPr preferRelativeResize="0"/>
          <p:nvPr/>
        </p:nvPicPr>
        <p:blipFill>
          <a:blip r:embed="rId3">
            <a:alphaModFix/>
          </a:blip>
          <a:stretch>
            <a:fillRect/>
          </a:stretch>
        </p:blipFill>
        <p:spPr>
          <a:xfrm>
            <a:off x="152400" y="1971575"/>
            <a:ext cx="8839201" cy="96042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60"/>
        <p:cNvGrpSpPr/>
        <p:nvPr/>
      </p:nvGrpSpPr>
      <p:grpSpPr>
        <a:xfrm>
          <a:off x="0" y="0"/>
          <a:ext cx="0" cy="0"/>
          <a:chOff x="0" y="0"/>
          <a:chExt cx="0" cy="0"/>
        </a:xfrm>
      </p:grpSpPr>
      <p:pic>
        <p:nvPicPr>
          <p:cNvPr id="161" name="Google Shape;161;p34"/>
          <p:cNvPicPr preferRelativeResize="0"/>
          <p:nvPr/>
        </p:nvPicPr>
        <p:blipFill>
          <a:blip r:embed="rId3">
            <a:alphaModFix/>
          </a:blip>
          <a:stretch>
            <a:fillRect/>
          </a:stretch>
        </p:blipFill>
        <p:spPr>
          <a:xfrm>
            <a:off x="-232920" y="-576075"/>
            <a:ext cx="9376918" cy="5719572"/>
          </a:xfrm>
          <a:prstGeom prst="rect">
            <a:avLst/>
          </a:prstGeom>
          <a:noFill/>
          <a:ln>
            <a:noFill/>
          </a:ln>
        </p:spPr>
      </p:pic>
      <p:sp>
        <p:nvSpPr>
          <p:cNvPr id="162" name="Google Shape;162;p34"/>
          <p:cNvSpPr txBox="1"/>
          <p:nvPr/>
        </p:nvSpPr>
        <p:spPr>
          <a:xfrm>
            <a:off x="181500" y="1552625"/>
            <a:ext cx="3215700" cy="24135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457200" lvl="0" indent="0" algn="l" rtl="0">
              <a:spcBef>
                <a:spcPts val="0"/>
              </a:spcBef>
              <a:spcAft>
                <a:spcPts val="0"/>
              </a:spcAft>
              <a:buNone/>
            </a:pPr>
            <a:r>
              <a:rPr lang="en" sz="2000">
                <a:solidFill>
                  <a:schemeClr val="lt1"/>
                </a:solidFill>
                <a:latin typeface="Gill Sans"/>
                <a:ea typeface="Gill Sans"/>
                <a:cs typeface="Gill Sans"/>
                <a:sym typeface="Gill Sans"/>
              </a:rPr>
              <a:t>About </a:t>
            </a:r>
            <a:r>
              <a:rPr lang="en" sz="2000" b="1">
                <a:solidFill>
                  <a:srgbClr val="6D9EEB"/>
                </a:solidFill>
                <a:latin typeface="Gill Sans"/>
                <a:ea typeface="Gill Sans"/>
                <a:cs typeface="Gill Sans"/>
                <a:sym typeface="Gill Sans"/>
              </a:rPr>
              <a:t>17.6 billion pounds</a:t>
            </a:r>
            <a:r>
              <a:rPr lang="en" sz="2000">
                <a:solidFill>
                  <a:schemeClr val="lt1"/>
                </a:solidFill>
                <a:latin typeface="Gill Sans"/>
                <a:ea typeface="Gill Sans"/>
                <a:cs typeface="Gill Sans"/>
                <a:sym typeface="Gill Sans"/>
              </a:rPr>
              <a:t> of plastic is finding its way into the ocean every year. At this rate, </a:t>
            </a:r>
            <a:r>
              <a:rPr lang="en" sz="2000">
                <a:solidFill>
                  <a:srgbClr val="5AE075"/>
                </a:solidFill>
                <a:latin typeface="Gill Sans"/>
                <a:ea typeface="Gill Sans"/>
                <a:cs typeface="Gill Sans"/>
                <a:sym typeface="Gill Sans"/>
              </a:rPr>
              <a:t>by 2050 ocean plastic will outweigh all of the ocean’s fish</a:t>
            </a:r>
            <a:r>
              <a:rPr lang="en" sz="2000">
                <a:solidFill>
                  <a:schemeClr val="lt1"/>
                </a:solidFill>
                <a:latin typeface="Gill Sans"/>
                <a:ea typeface="Gill Sans"/>
                <a:cs typeface="Gill Sans"/>
                <a:sym typeface="Gill Sans"/>
              </a:rPr>
              <a:t>.</a:t>
            </a:r>
            <a:endParaRPr/>
          </a:p>
        </p:txBody>
      </p:sp>
      <p:sp>
        <p:nvSpPr>
          <p:cNvPr id="163" name="Google Shape;163;p34"/>
          <p:cNvSpPr txBox="1"/>
          <p:nvPr/>
        </p:nvSpPr>
        <p:spPr>
          <a:xfrm>
            <a:off x="637725" y="4032375"/>
            <a:ext cx="3517200" cy="7947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1900">
                <a:solidFill>
                  <a:srgbClr val="FFFFFF"/>
                </a:solidFill>
                <a:latin typeface="Gill Sans"/>
                <a:ea typeface="Gill Sans"/>
                <a:cs typeface="Gill Sans"/>
                <a:sym typeface="Gill Sans"/>
              </a:rPr>
              <a:t>What do you think are the most commonly found plastic items?  </a:t>
            </a:r>
            <a:endParaRPr sz="1900">
              <a:solidFill>
                <a:srgbClr val="FFFFFF"/>
              </a:solidFill>
              <a:latin typeface="Gill Sans"/>
              <a:ea typeface="Gill Sans"/>
              <a:cs typeface="Gill Sans"/>
              <a:sym typeface="Gill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67"/>
        <p:cNvGrpSpPr/>
        <p:nvPr/>
      </p:nvGrpSpPr>
      <p:grpSpPr>
        <a:xfrm>
          <a:off x="0" y="0"/>
          <a:ext cx="0" cy="0"/>
          <a:chOff x="0" y="0"/>
          <a:chExt cx="0" cy="0"/>
        </a:xfrm>
      </p:grpSpPr>
      <p:pic>
        <p:nvPicPr>
          <p:cNvPr id="168" name="Google Shape;168;p35"/>
          <p:cNvPicPr preferRelativeResize="0"/>
          <p:nvPr/>
        </p:nvPicPr>
        <p:blipFill>
          <a:blip r:embed="rId3">
            <a:alphaModFix/>
          </a:blip>
          <a:stretch>
            <a:fillRect/>
          </a:stretch>
        </p:blipFill>
        <p:spPr>
          <a:xfrm>
            <a:off x="-232920" y="-576075"/>
            <a:ext cx="9376918" cy="5719572"/>
          </a:xfrm>
          <a:prstGeom prst="rect">
            <a:avLst/>
          </a:prstGeom>
          <a:noFill/>
          <a:ln>
            <a:noFill/>
          </a:ln>
        </p:spPr>
      </p:pic>
      <p:sp>
        <p:nvSpPr>
          <p:cNvPr id="169" name="Google Shape;169;p35"/>
          <p:cNvSpPr txBox="1"/>
          <p:nvPr/>
        </p:nvSpPr>
        <p:spPr>
          <a:xfrm>
            <a:off x="-142875" y="1916300"/>
            <a:ext cx="3540000" cy="24135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457200" lvl="0" indent="0" algn="l" rtl="0">
              <a:spcBef>
                <a:spcPts val="0"/>
              </a:spcBef>
              <a:spcAft>
                <a:spcPts val="0"/>
              </a:spcAft>
              <a:buClr>
                <a:schemeClr val="dk1"/>
              </a:buClr>
              <a:buSzPts val="1100"/>
              <a:buFont typeface="Arial"/>
              <a:buNone/>
            </a:pPr>
            <a:r>
              <a:rPr lang="en" sz="2000">
                <a:solidFill>
                  <a:srgbClr val="FF00FF"/>
                </a:solidFill>
                <a:latin typeface="Gill Sans"/>
                <a:ea typeface="Gill Sans"/>
                <a:cs typeface="Gill Sans"/>
                <a:sym typeface="Gill Sans"/>
              </a:rPr>
              <a:t>Cigarette butts, food wrappers,</a:t>
            </a:r>
            <a:r>
              <a:rPr lang="en" sz="2000">
                <a:solidFill>
                  <a:schemeClr val="lt1"/>
                </a:solidFill>
                <a:latin typeface="Gill Sans"/>
                <a:ea typeface="Gill Sans"/>
                <a:cs typeface="Gill Sans"/>
                <a:sym typeface="Gill Sans"/>
              </a:rPr>
              <a:t> </a:t>
            </a:r>
            <a:r>
              <a:rPr lang="en" sz="2000">
                <a:solidFill>
                  <a:srgbClr val="00FF00"/>
                </a:solidFill>
                <a:latin typeface="Gill Sans"/>
                <a:ea typeface="Gill Sans"/>
                <a:cs typeface="Gill Sans"/>
                <a:sym typeface="Gill Sans"/>
              </a:rPr>
              <a:t>plastic drink bottles, plastic bags,</a:t>
            </a:r>
            <a:r>
              <a:rPr lang="en" sz="2000">
                <a:solidFill>
                  <a:srgbClr val="00FFFF"/>
                </a:solidFill>
                <a:latin typeface="Gill Sans"/>
                <a:ea typeface="Gill Sans"/>
                <a:cs typeface="Gill Sans"/>
                <a:sym typeface="Gill Sans"/>
              </a:rPr>
              <a:t> straws, plastic takeout containers, </a:t>
            </a:r>
            <a:r>
              <a:rPr lang="en" sz="2000">
                <a:solidFill>
                  <a:srgbClr val="FFFF00"/>
                </a:solidFill>
                <a:latin typeface="Gill Sans"/>
                <a:ea typeface="Gill Sans"/>
                <a:cs typeface="Gill Sans"/>
                <a:sym typeface="Gill Sans"/>
              </a:rPr>
              <a:t>plastic lids, plastic utensils </a:t>
            </a:r>
            <a:r>
              <a:rPr lang="en" sz="2000">
                <a:solidFill>
                  <a:srgbClr val="FF9900"/>
                </a:solidFill>
                <a:latin typeface="Gill Sans"/>
                <a:ea typeface="Gill Sans"/>
                <a:cs typeface="Gill Sans"/>
                <a:sym typeface="Gill Sans"/>
              </a:rPr>
              <a:t>foam takeout containers; </a:t>
            </a:r>
            <a:r>
              <a:rPr lang="en" sz="2000">
                <a:solidFill>
                  <a:srgbClr val="8E7CC3"/>
                </a:solidFill>
                <a:latin typeface="Gill Sans"/>
                <a:ea typeface="Gill Sans"/>
                <a:cs typeface="Gill Sans"/>
                <a:sym typeface="Gill Sans"/>
              </a:rPr>
              <a:t>fishing gear/nets</a:t>
            </a:r>
            <a:endParaRPr>
              <a:solidFill>
                <a:srgbClr val="8E7CC3"/>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73"/>
        <p:cNvGrpSpPr/>
        <p:nvPr/>
      </p:nvGrpSpPr>
      <p:grpSpPr>
        <a:xfrm>
          <a:off x="0" y="0"/>
          <a:ext cx="0" cy="0"/>
          <a:chOff x="0" y="0"/>
          <a:chExt cx="0" cy="0"/>
        </a:xfrm>
      </p:grpSpPr>
      <p:pic>
        <p:nvPicPr>
          <p:cNvPr id="174" name="Google Shape;174;p36"/>
          <p:cNvPicPr preferRelativeResize="0"/>
          <p:nvPr/>
        </p:nvPicPr>
        <p:blipFill>
          <a:blip r:embed="rId3">
            <a:alphaModFix/>
          </a:blip>
          <a:stretch>
            <a:fillRect/>
          </a:stretch>
        </p:blipFill>
        <p:spPr>
          <a:xfrm>
            <a:off x="-29651" y="-360575"/>
            <a:ext cx="9201497" cy="6141223"/>
          </a:xfrm>
          <a:prstGeom prst="rect">
            <a:avLst/>
          </a:prstGeom>
          <a:noFill/>
          <a:ln>
            <a:noFill/>
          </a:ln>
        </p:spPr>
      </p:pic>
      <p:pic>
        <p:nvPicPr>
          <p:cNvPr id="175" name="Google Shape;175;p36">
            <a:hlinkClick r:id="rId4"/>
          </p:cNvPr>
          <p:cNvPicPr preferRelativeResize="0"/>
          <p:nvPr/>
        </p:nvPicPr>
        <p:blipFill>
          <a:blip r:embed="rId5">
            <a:alphaModFix/>
          </a:blip>
          <a:stretch>
            <a:fillRect/>
          </a:stretch>
        </p:blipFill>
        <p:spPr>
          <a:xfrm>
            <a:off x="1901975" y="1714500"/>
            <a:ext cx="1562101" cy="1562101"/>
          </a:xfrm>
          <a:prstGeom prst="rect">
            <a:avLst/>
          </a:prstGeom>
          <a:noFill/>
          <a:ln>
            <a:noFill/>
          </a:ln>
          <a:effectLst>
            <a:outerShdw blurRad="57150" dist="19050" dir="5400000" algn="bl" rotWithShape="0">
              <a:srgbClr val="000000">
                <a:alpha val="50000"/>
              </a:srgbClr>
            </a:outerShdw>
          </a:effectLst>
        </p:spPr>
      </p:pic>
      <p:sp>
        <p:nvSpPr>
          <p:cNvPr id="176" name="Google Shape;176;p36"/>
          <p:cNvSpPr txBox="1"/>
          <p:nvPr/>
        </p:nvSpPr>
        <p:spPr>
          <a:xfrm>
            <a:off x="2849775" y="3233050"/>
            <a:ext cx="5183700" cy="7638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3400" b="1" i="1" dirty="0">
                <a:solidFill>
                  <a:srgbClr val="FFFFFF"/>
                </a:solidFill>
                <a:latin typeface="Proxima Nova"/>
                <a:ea typeface="Proxima Nova"/>
                <a:cs typeface="Proxima Nova"/>
                <a:sym typeface="Proxima Nova"/>
              </a:rPr>
              <a:t>Even Little Things</a:t>
            </a:r>
            <a:endParaRPr sz="3400" b="1" i="1" dirty="0">
              <a:solidFill>
                <a:srgbClr val="FFFFFF"/>
              </a:solidFill>
              <a:latin typeface="Proxima Nova"/>
              <a:ea typeface="Proxima Nova"/>
              <a:cs typeface="Proxima Nova"/>
              <a:sym typeface="Proxima Nov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92"/>
        <p:cNvGrpSpPr/>
        <p:nvPr/>
      </p:nvGrpSpPr>
      <p:grpSpPr>
        <a:xfrm>
          <a:off x="0" y="0"/>
          <a:ext cx="0" cy="0"/>
          <a:chOff x="0" y="0"/>
          <a:chExt cx="0" cy="0"/>
        </a:xfrm>
      </p:grpSpPr>
      <p:pic>
        <p:nvPicPr>
          <p:cNvPr id="193" name="Google Shape;193;p38"/>
          <p:cNvPicPr preferRelativeResize="0"/>
          <p:nvPr/>
        </p:nvPicPr>
        <p:blipFill>
          <a:blip r:embed="rId3">
            <a:alphaModFix amt="42000"/>
          </a:blip>
          <a:stretch>
            <a:fillRect/>
          </a:stretch>
        </p:blipFill>
        <p:spPr>
          <a:xfrm>
            <a:off x="-76200" y="-1003300"/>
            <a:ext cx="9220198" cy="6146798"/>
          </a:xfrm>
          <a:prstGeom prst="rect">
            <a:avLst/>
          </a:prstGeom>
          <a:noFill/>
          <a:ln>
            <a:noFill/>
          </a:ln>
        </p:spPr>
      </p:pic>
      <p:sp>
        <p:nvSpPr>
          <p:cNvPr id="194" name="Google Shape;194;p38"/>
          <p:cNvSpPr txBox="1"/>
          <p:nvPr/>
        </p:nvSpPr>
        <p:spPr>
          <a:xfrm>
            <a:off x="225300" y="222000"/>
            <a:ext cx="8845800" cy="47691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457200" algn="l" rtl="0">
              <a:lnSpc>
                <a:spcPct val="140000"/>
              </a:lnSpc>
              <a:spcBef>
                <a:spcPts val="0"/>
              </a:spcBef>
              <a:spcAft>
                <a:spcPts val="0"/>
              </a:spcAft>
              <a:buNone/>
            </a:pPr>
            <a:r>
              <a:rPr lang="en" sz="2200" b="1">
                <a:solidFill>
                  <a:srgbClr val="FFE599"/>
                </a:solidFill>
                <a:latin typeface="Proxima Nova"/>
                <a:ea typeface="Proxima Nova"/>
                <a:cs typeface="Proxima Nova"/>
                <a:sym typeface="Proxima Nova"/>
              </a:rPr>
              <a:t>Diving Deeper...</a:t>
            </a:r>
            <a:endParaRPr sz="2200" b="1">
              <a:solidFill>
                <a:srgbClr val="FFE599"/>
              </a:solidFill>
              <a:latin typeface="Proxima Nova"/>
              <a:ea typeface="Proxima Nova"/>
              <a:cs typeface="Proxima Nova"/>
              <a:sym typeface="Proxima Nova"/>
            </a:endParaRPr>
          </a:p>
          <a:p>
            <a:pPr marL="457200" lvl="0" indent="-368300" algn="l" rtl="0">
              <a:spcBef>
                <a:spcPts val="1400"/>
              </a:spcBef>
              <a:spcAft>
                <a:spcPts val="0"/>
              </a:spcAft>
              <a:buClr>
                <a:srgbClr val="FFE599"/>
              </a:buClr>
              <a:buSzPts val="2200"/>
              <a:buFont typeface="Proxima Nova"/>
              <a:buChar char="●"/>
            </a:pPr>
            <a:r>
              <a:rPr lang="en" sz="2200">
                <a:solidFill>
                  <a:schemeClr val="lt1"/>
                </a:solidFill>
                <a:latin typeface="Proxima Nova"/>
                <a:ea typeface="Proxima Nova"/>
                <a:cs typeface="Proxima Nova"/>
                <a:sym typeface="Proxima Nova"/>
              </a:rPr>
              <a:t>What does MPA stand for related to ocean health? (hint: “Marine”)</a:t>
            </a:r>
            <a:endParaRPr sz="2200">
              <a:solidFill>
                <a:schemeClr val="lt1"/>
              </a:solidFill>
              <a:latin typeface="Proxima Nova"/>
              <a:ea typeface="Proxima Nova"/>
              <a:cs typeface="Proxima Nova"/>
              <a:sym typeface="Proxima Nova"/>
            </a:endParaRPr>
          </a:p>
          <a:p>
            <a:pPr marL="0" lvl="0" indent="0" algn="l" rtl="0">
              <a:spcBef>
                <a:spcPts val="0"/>
              </a:spcBef>
              <a:spcAft>
                <a:spcPts val="0"/>
              </a:spcAft>
              <a:buNone/>
            </a:pPr>
            <a:endParaRPr sz="2200">
              <a:solidFill>
                <a:schemeClr val="lt1"/>
              </a:solidFill>
              <a:latin typeface="Proxima Nova"/>
              <a:ea typeface="Proxima Nova"/>
              <a:cs typeface="Proxima Nova"/>
              <a:sym typeface="Proxima Nova"/>
            </a:endParaRPr>
          </a:p>
          <a:p>
            <a:pPr marL="457200" lvl="0" indent="-368300" algn="l" rtl="0">
              <a:spcBef>
                <a:spcPts val="0"/>
              </a:spcBef>
              <a:spcAft>
                <a:spcPts val="0"/>
              </a:spcAft>
              <a:buClr>
                <a:srgbClr val="FFE599"/>
              </a:buClr>
              <a:buSzPts val="2200"/>
              <a:buFont typeface="Proxima Nova"/>
              <a:buChar char="●"/>
            </a:pPr>
            <a:r>
              <a:rPr lang="en" sz="2200">
                <a:solidFill>
                  <a:schemeClr val="lt1"/>
                </a:solidFill>
                <a:latin typeface="Proxima Nova"/>
                <a:ea typeface="Proxima Nova"/>
                <a:cs typeface="Proxima Nova"/>
                <a:sym typeface="Proxima Nova"/>
              </a:rPr>
              <a:t>What are coral reefs made of?  Are they plants or animals?</a:t>
            </a:r>
            <a:endParaRPr sz="2200">
              <a:solidFill>
                <a:schemeClr val="lt1"/>
              </a:solidFill>
              <a:latin typeface="Proxima Nova"/>
              <a:ea typeface="Proxima Nova"/>
              <a:cs typeface="Proxima Nova"/>
              <a:sym typeface="Proxima Nova"/>
            </a:endParaRPr>
          </a:p>
          <a:p>
            <a:pPr marL="0" lvl="0" indent="0" algn="l" rtl="0">
              <a:spcBef>
                <a:spcPts val="0"/>
              </a:spcBef>
              <a:spcAft>
                <a:spcPts val="0"/>
              </a:spcAft>
              <a:buNone/>
            </a:pPr>
            <a:endParaRPr sz="2200">
              <a:solidFill>
                <a:schemeClr val="lt1"/>
              </a:solidFill>
              <a:latin typeface="Proxima Nova"/>
              <a:ea typeface="Proxima Nova"/>
              <a:cs typeface="Proxima Nova"/>
              <a:sym typeface="Proxima Nova"/>
            </a:endParaRPr>
          </a:p>
          <a:p>
            <a:pPr marL="457200" lvl="0" indent="-368300" algn="l" rtl="0">
              <a:spcBef>
                <a:spcPts val="0"/>
              </a:spcBef>
              <a:spcAft>
                <a:spcPts val="0"/>
              </a:spcAft>
              <a:buClr>
                <a:srgbClr val="FFE599"/>
              </a:buClr>
              <a:buSzPts val="2200"/>
              <a:buFont typeface="Proxima Nova"/>
              <a:buChar char="●"/>
            </a:pPr>
            <a:r>
              <a:rPr lang="en" sz="2200">
                <a:solidFill>
                  <a:schemeClr val="lt1"/>
                </a:solidFill>
                <a:latin typeface="Proxima Nova"/>
                <a:ea typeface="Proxima Nova"/>
                <a:cs typeface="Proxima Nova"/>
                <a:sym typeface="Proxima Nova"/>
              </a:rPr>
              <a:t>What are some things people do that directly impact coral reefs around the world? </a:t>
            </a:r>
            <a:endParaRPr sz="2200">
              <a:solidFill>
                <a:schemeClr val="lt1"/>
              </a:solidFill>
              <a:latin typeface="Proxima Nova"/>
              <a:ea typeface="Proxima Nova"/>
              <a:cs typeface="Proxima Nova"/>
              <a:sym typeface="Proxima Nova"/>
            </a:endParaRPr>
          </a:p>
          <a:p>
            <a:pPr marL="457200" lvl="0" indent="0" algn="l" rtl="0">
              <a:spcBef>
                <a:spcPts val="0"/>
              </a:spcBef>
              <a:spcAft>
                <a:spcPts val="0"/>
              </a:spcAft>
              <a:buNone/>
            </a:pPr>
            <a:endParaRPr sz="2200">
              <a:solidFill>
                <a:schemeClr val="lt1"/>
              </a:solidFill>
              <a:latin typeface="Proxima Nova"/>
              <a:ea typeface="Proxima Nova"/>
              <a:cs typeface="Proxima Nova"/>
              <a:sym typeface="Proxima Nova"/>
            </a:endParaRPr>
          </a:p>
          <a:p>
            <a:pPr marL="457200" lvl="0" indent="-368300" algn="l" rtl="0">
              <a:spcBef>
                <a:spcPts val="0"/>
              </a:spcBef>
              <a:spcAft>
                <a:spcPts val="0"/>
              </a:spcAft>
              <a:buClr>
                <a:srgbClr val="FFE599"/>
              </a:buClr>
              <a:buSzPts val="2200"/>
              <a:buFont typeface="Proxima Nova"/>
              <a:buChar char="●"/>
            </a:pPr>
            <a:r>
              <a:rPr lang="en" sz="2200">
                <a:solidFill>
                  <a:schemeClr val="lt1"/>
                </a:solidFill>
                <a:latin typeface="Proxima Nova"/>
                <a:ea typeface="Proxima Nova"/>
                <a:cs typeface="Proxima Nova"/>
                <a:sym typeface="Proxima Nova"/>
              </a:rPr>
              <a:t>What do coral reefs need to survive?</a:t>
            </a:r>
            <a:endParaRPr sz="2200">
              <a:solidFill>
                <a:schemeClr val="lt1"/>
              </a:solidFill>
              <a:latin typeface="Proxima Nova"/>
              <a:ea typeface="Proxima Nova"/>
              <a:cs typeface="Proxima Nova"/>
              <a:sym typeface="Proxima Nova"/>
            </a:endParaRPr>
          </a:p>
          <a:p>
            <a:pPr marL="457200" lvl="0" indent="0" algn="l" rtl="0">
              <a:spcBef>
                <a:spcPts val="0"/>
              </a:spcBef>
              <a:spcAft>
                <a:spcPts val="0"/>
              </a:spcAft>
              <a:buNone/>
            </a:pPr>
            <a:endParaRPr sz="2200">
              <a:solidFill>
                <a:schemeClr val="lt1"/>
              </a:solidFill>
              <a:latin typeface="Proxima Nova"/>
              <a:ea typeface="Proxima Nova"/>
              <a:cs typeface="Proxima Nova"/>
              <a:sym typeface="Proxima Nova"/>
            </a:endParaRPr>
          </a:p>
          <a:p>
            <a:pPr marL="457200" lvl="0" indent="-368300" algn="l" rtl="0">
              <a:spcBef>
                <a:spcPts val="0"/>
              </a:spcBef>
              <a:spcAft>
                <a:spcPts val="0"/>
              </a:spcAft>
              <a:buClr>
                <a:srgbClr val="FFE599"/>
              </a:buClr>
              <a:buSzPts val="2200"/>
              <a:buFont typeface="Proxima Nova"/>
              <a:buChar char="●"/>
            </a:pPr>
            <a:r>
              <a:rPr lang="en" sz="2200">
                <a:solidFill>
                  <a:schemeClr val="lt1"/>
                </a:solidFill>
                <a:latin typeface="Proxima Nova"/>
                <a:ea typeface="Proxima Nova"/>
                <a:cs typeface="Proxima Nova"/>
                <a:sym typeface="Proxima Nova"/>
              </a:rPr>
              <a:t>What is “biodiversity”? </a:t>
            </a:r>
            <a:endParaRPr sz="2200">
              <a:latin typeface="Proxima Nova"/>
              <a:ea typeface="Proxima Nova"/>
              <a:cs typeface="Proxima Nova"/>
              <a:sym typeface="Proxima Nov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04"/>
        <p:cNvGrpSpPr/>
        <p:nvPr/>
      </p:nvGrpSpPr>
      <p:grpSpPr>
        <a:xfrm>
          <a:off x="0" y="0"/>
          <a:ext cx="0" cy="0"/>
          <a:chOff x="0" y="0"/>
          <a:chExt cx="0" cy="0"/>
        </a:xfrm>
      </p:grpSpPr>
      <p:pic>
        <p:nvPicPr>
          <p:cNvPr id="205" name="Google Shape;205;p40">
            <a:hlinkClick r:id="rId3"/>
          </p:cNvPr>
          <p:cNvPicPr preferRelativeResize="0"/>
          <p:nvPr/>
        </p:nvPicPr>
        <p:blipFill>
          <a:blip r:embed="rId4">
            <a:alphaModFix/>
          </a:blip>
          <a:stretch>
            <a:fillRect/>
          </a:stretch>
        </p:blipFill>
        <p:spPr>
          <a:xfrm>
            <a:off x="-53100" y="-1414423"/>
            <a:ext cx="9197097" cy="6909905"/>
          </a:xfrm>
          <a:prstGeom prst="rect">
            <a:avLst/>
          </a:prstGeom>
          <a:noFill/>
          <a:ln>
            <a:noFill/>
          </a:ln>
        </p:spPr>
      </p:pic>
      <p:pic>
        <p:nvPicPr>
          <p:cNvPr id="206" name="Google Shape;206;p40">
            <a:hlinkClick r:id="rId3"/>
          </p:cNvPr>
          <p:cNvPicPr preferRelativeResize="0"/>
          <p:nvPr/>
        </p:nvPicPr>
        <p:blipFill>
          <a:blip r:embed="rId5">
            <a:alphaModFix/>
          </a:blip>
          <a:stretch>
            <a:fillRect/>
          </a:stretch>
        </p:blipFill>
        <p:spPr>
          <a:xfrm>
            <a:off x="6381750" y="2571750"/>
            <a:ext cx="1562101" cy="1562101"/>
          </a:xfrm>
          <a:prstGeom prst="rect">
            <a:avLst/>
          </a:prstGeom>
          <a:noFill/>
          <a:ln>
            <a:noFill/>
          </a:ln>
          <a:effectLst>
            <a:outerShdw blurRad="57150" dist="19050" dir="5400000" algn="bl" rotWithShape="0">
              <a:srgbClr val="000000">
                <a:alpha val="50000"/>
              </a:srgbClr>
            </a:outerShdw>
          </a:effectLst>
        </p:spPr>
      </p:pic>
      <p:sp>
        <p:nvSpPr>
          <p:cNvPr id="207" name="Google Shape;207;p40"/>
          <p:cNvSpPr txBox="1"/>
          <p:nvPr/>
        </p:nvSpPr>
        <p:spPr>
          <a:xfrm>
            <a:off x="5943600" y="4133850"/>
            <a:ext cx="3352800" cy="7395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3100" i="1" dirty="0">
                <a:solidFill>
                  <a:srgbClr val="CFE2F3"/>
                </a:solidFill>
                <a:latin typeface="Proxima Nova Extrabold"/>
                <a:ea typeface="Proxima Nova Extrabold"/>
                <a:cs typeface="Proxima Nova Extrabold"/>
                <a:sym typeface="Proxima Nova Extrabold"/>
              </a:rPr>
              <a:t>Reefs at Risk</a:t>
            </a:r>
            <a:endParaRPr sz="3100" i="1" dirty="0">
              <a:solidFill>
                <a:srgbClr val="CFE2F3"/>
              </a:solidFill>
              <a:latin typeface="Proxima Nova Extrabold"/>
              <a:ea typeface="Proxima Nova Extrabold"/>
              <a:cs typeface="Proxima Nova Extrabold"/>
              <a:sym typeface="Proxima Nova Extrabold"/>
            </a:endParaRPr>
          </a:p>
        </p:txBody>
      </p:sp>
      <p:sp>
        <p:nvSpPr>
          <p:cNvPr id="6" name="TextBox 5">
            <a:extLst>
              <a:ext uri="{FF2B5EF4-FFF2-40B4-BE49-F238E27FC236}">
                <a16:creationId xmlns:a16="http://schemas.microsoft.com/office/drawing/2014/main" id="{AC491B66-B257-F641-B4BC-36BB44CB032B}"/>
              </a:ext>
            </a:extLst>
          </p:cNvPr>
          <p:cNvSpPr txBox="1"/>
          <p:nvPr/>
        </p:nvSpPr>
        <p:spPr>
          <a:xfrm>
            <a:off x="379811" y="2739330"/>
            <a:ext cx="4764880" cy="1138773"/>
          </a:xfrm>
          <a:prstGeom prst="rect">
            <a:avLst/>
          </a:prstGeom>
          <a:noFill/>
        </p:spPr>
        <p:txBody>
          <a:bodyPr wrap="square">
            <a:spAutoFit/>
          </a:bodyPr>
          <a:lstStyle/>
          <a:p>
            <a:pPr marL="0" lvl="0" indent="0" algn="l" rtl="0">
              <a:spcBef>
                <a:spcPts val="0"/>
              </a:spcBef>
              <a:spcAft>
                <a:spcPts val="0"/>
              </a:spcAft>
              <a:buNone/>
            </a:pPr>
            <a:r>
              <a:rPr lang="en-US" sz="3400" i="1" dirty="0">
                <a:solidFill>
                  <a:srgbClr val="CFE2F3"/>
                </a:solidFill>
                <a:latin typeface="Proxima Nova Extrabold"/>
                <a:ea typeface="Proxima Nova Extrabold"/>
                <a:cs typeface="Proxima Nova Extrabold"/>
                <a:sym typeface="Proxima Nova Extrabold"/>
              </a:rPr>
              <a:t>Coral Reefs of Vanuatu</a:t>
            </a:r>
          </a:p>
        </p:txBody>
      </p:sp>
      <p:pic>
        <p:nvPicPr>
          <p:cNvPr id="7" name="Google Shape;206;p40">
            <a:hlinkClick r:id="rId6"/>
            <a:extLst>
              <a:ext uri="{FF2B5EF4-FFF2-40B4-BE49-F238E27FC236}">
                <a16:creationId xmlns:a16="http://schemas.microsoft.com/office/drawing/2014/main" id="{EEA3E52E-8364-E542-9DF1-24CD4229AD36}"/>
              </a:ext>
            </a:extLst>
          </p:cNvPr>
          <p:cNvPicPr preferRelativeResize="0"/>
          <p:nvPr/>
        </p:nvPicPr>
        <p:blipFill>
          <a:blip r:embed="rId5">
            <a:alphaModFix/>
          </a:blip>
          <a:stretch>
            <a:fillRect/>
          </a:stretch>
        </p:blipFill>
        <p:spPr>
          <a:xfrm>
            <a:off x="504825" y="681038"/>
            <a:ext cx="1562101" cy="1562101"/>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11"/>
        <p:cNvGrpSpPr/>
        <p:nvPr/>
      </p:nvGrpSpPr>
      <p:grpSpPr>
        <a:xfrm>
          <a:off x="0" y="0"/>
          <a:ext cx="0" cy="0"/>
          <a:chOff x="0" y="0"/>
          <a:chExt cx="0" cy="0"/>
        </a:xfrm>
      </p:grpSpPr>
      <p:pic>
        <p:nvPicPr>
          <p:cNvPr id="212" name="Google Shape;212;p41"/>
          <p:cNvPicPr preferRelativeResize="0"/>
          <p:nvPr/>
        </p:nvPicPr>
        <p:blipFill>
          <a:blip r:embed="rId3">
            <a:alphaModFix/>
          </a:blip>
          <a:stretch>
            <a:fillRect/>
          </a:stretch>
        </p:blipFill>
        <p:spPr>
          <a:xfrm>
            <a:off x="-330450" y="-436075"/>
            <a:ext cx="9474445" cy="6316297"/>
          </a:xfrm>
          <a:prstGeom prst="rect">
            <a:avLst/>
          </a:prstGeom>
          <a:noFill/>
          <a:ln>
            <a:noFill/>
          </a:ln>
        </p:spPr>
      </p:pic>
      <p:pic>
        <p:nvPicPr>
          <p:cNvPr id="213" name="Google Shape;213;p41"/>
          <p:cNvPicPr preferRelativeResize="0"/>
          <p:nvPr/>
        </p:nvPicPr>
        <p:blipFill>
          <a:blip r:embed="rId4">
            <a:alphaModFix/>
          </a:blip>
          <a:stretch>
            <a:fillRect/>
          </a:stretch>
        </p:blipFill>
        <p:spPr>
          <a:xfrm>
            <a:off x="5683100" y="3797063"/>
            <a:ext cx="841625" cy="841625"/>
          </a:xfrm>
          <a:prstGeom prst="rect">
            <a:avLst/>
          </a:prstGeom>
          <a:noFill/>
          <a:ln>
            <a:noFill/>
          </a:ln>
        </p:spPr>
      </p:pic>
      <p:pic>
        <p:nvPicPr>
          <p:cNvPr id="214" name="Google Shape;214;p41"/>
          <p:cNvPicPr preferRelativeResize="0"/>
          <p:nvPr/>
        </p:nvPicPr>
        <p:blipFill>
          <a:blip r:embed="rId5">
            <a:alphaModFix/>
          </a:blip>
          <a:stretch>
            <a:fillRect/>
          </a:stretch>
        </p:blipFill>
        <p:spPr>
          <a:xfrm>
            <a:off x="6686550" y="3799449"/>
            <a:ext cx="841625" cy="836838"/>
          </a:xfrm>
          <a:prstGeom prst="rect">
            <a:avLst/>
          </a:prstGeom>
          <a:noFill/>
          <a:ln>
            <a:noFill/>
          </a:ln>
        </p:spPr>
      </p:pic>
      <p:sp>
        <p:nvSpPr>
          <p:cNvPr id="215" name="Google Shape;215;p41"/>
          <p:cNvSpPr txBox="1"/>
          <p:nvPr/>
        </p:nvSpPr>
        <p:spPr>
          <a:xfrm>
            <a:off x="377450" y="1600275"/>
            <a:ext cx="4506900" cy="6300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300" b="1">
                <a:solidFill>
                  <a:srgbClr val="FFFFFF"/>
                </a:solidFill>
                <a:latin typeface="Proxima Nova"/>
                <a:ea typeface="Proxima Nova"/>
                <a:cs typeface="Proxima Nova"/>
                <a:sym typeface="Proxima Nova"/>
              </a:rPr>
              <a:t>challenge:</a:t>
            </a:r>
            <a:endParaRPr sz="2300" b="1">
              <a:solidFill>
                <a:srgbClr val="FFFFFF"/>
              </a:solidFill>
              <a:latin typeface="Proxima Nova"/>
              <a:ea typeface="Proxima Nova"/>
              <a:cs typeface="Proxima Nova"/>
              <a:sym typeface="Proxima Nova"/>
            </a:endParaRPr>
          </a:p>
          <a:p>
            <a:pPr marL="0" lvl="0" indent="0" algn="l" rtl="0">
              <a:lnSpc>
                <a:spcPct val="115000"/>
              </a:lnSpc>
              <a:spcBef>
                <a:spcPts val="0"/>
              </a:spcBef>
              <a:spcAft>
                <a:spcPts val="0"/>
              </a:spcAft>
              <a:buNone/>
            </a:pPr>
            <a:endParaRPr sz="2300" b="1">
              <a:solidFill>
                <a:srgbClr val="FFFFFF"/>
              </a:solidFill>
              <a:latin typeface="Proxima Nova"/>
              <a:ea typeface="Proxima Nova"/>
              <a:cs typeface="Proxima Nova"/>
              <a:sym typeface="Proxima Nova"/>
            </a:endParaRPr>
          </a:p>
        </p:txBody>
      </p:sp>
      <p:sp>
        <p:nvSpPr>
          <p:cNvPr id="216" name="Google Shape;216;p41"/>
          <p:cNvSpPr txBox="1"/>
          <p:nvPr/>
        </p:nvSpPr>
        <p:spPr>
          <a:xfrm>
            <a:off x="37325" y="2113450"/>
            <a:ext cx="5275200" cy="16860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000" dirty="0">
                <a:solidFill>
                  <a:srgbClr val="FFFFFF"/>
                </a:solidFill>
                <a:latin typeface="Proxima Nova"/>
                <a:ea typeface="Proxima Nova"/>
                <a:cs typeface="Proxima Nova"/>
                <a:sym typeface="Proxima Nova"/>
              </a:rPr>
              <a:t>Develop a character to create awareness about a problem facing the world’s oceans or communities affected by threats to our oceans. </a:t>
            </a:r>
            <a:endParaRPr sz="2000" dirty="0">
              <a:solidFill>
                <a:srgbClr val="FFFFFF"/>
              </a:solidFill>
              <a:latin typeface="Proxima Nova"/>
              <a:ea typeface="Proxima Nova"/>
              <a:cs typeface="Proxima Nova"/>
              <a:sym typeface="Proxima Nova"/>
            </a:endParaRPr>
          </a:p>
        </p:txBody>
      </p:sp>
      <p:pic>
        <p:nvPicPr>
          <p:cNvPr id="217" name="Google Shape;217;p41"/>
          <p:cNvPicPr preferRelativeResize="0"/>
          <p:nvPr/>
        </p:nvPicPr>
        <p:blipFill>
          <a:blip r:embed="rId6">
            <a:alphaModFix/>
          </a:blip>
          <a:stretch>
            <a:fillRect/>
          </a:stretch>
        </p:blipFill>
        <p:spPr>
          <a:xfrm>
            <a:off x="5428575" y="3065325"/>
            <a:ext cx="2686052" cy="291850"/>
          </a:xfrm>
          <a:prstGeom prst="rect">
            <a:avLst/>
          </a:prstGeom>
          <a:noFill/>
          <a:ln>
            <a:noFill/>
          </a:ln>
        </p:spPr>
      </p:pic>
      <p:sp>
        <p:nvSpPr>
          <p:cNvPr id="218" name="Google Shape;218;p41"/>
          <p:cNvSpPr txBox="1"/>
          <p:nvPr/>
        </p:nvSpPr>
        <p:spPr>
          <a:xfrm>
            <a:off x="648975" y="3663225"/>
            <a:ext cx="4779600" cy="6024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endParaRPr sz="2400" b="1" dirty="0">
              <a:solidFill>
                <a:srgbClr val="FFFFFF"/>
              </a:solidFill>
              <a:latin typeface="Gill Sans"/>
              <a:ea typeface="Gill Sans"/>
              <a:cs typeface="Gill Sans"/>
              <a:sym typeface="Gill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22"/>
        <p:cNvGrpSpPr/>
        <p:nvPr/>
      </p:nvGrpSpPr>
      <p:grpSpPr>
        <a:xfrm>
          <a:off x="0" y="0"/>
          <a:ext cx="0" cy="0"/>
          <a:chOff x="0" y="0"/>
          <a:chExt cx="0" cy="0"/>
        </a:xfrm>
      </p:grpSpPr>
      <p:sp>
        <p:nvSpPr>
          <p:cNvPr id="223" name="Google Shape;223;p42"/>
          <p:cNvSpPr txBox="1"/>
          <p:nvPr/>
        </p:nvSpPr>
        <p:spPr>
          <a:xfrm>
            <a:off x="1325300" y="2283500"/>
            <a:ext cx="5258700" cy="72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400">
                <a:solidFill>
                  <a:srgbClr val="FFFFFF"/>
                </a:solidFill>
                <a:latin typeface="Proxima Nova"/>
                <a:ea typeface="Proxima Nova"/>
                <a:cs typeface="Proxima Nova"/>
                <a:sym typeface="Proxima Nova"/>
              </a:rPr>
              <a:t>Bonus Slides</a:t>
            </a:r>
            <a:endParaRPr sz="3400">
              <a:solidFill>
                <a:srgbClr val="FFFFFF"/>
              </a:solidFill>
              <a:latin typeface="Proxima Nova"/>
              <a:ea typeface="Proxima Nova"/>
              <a:cs typeface="Proxima Nova"/>
              <a:sym typeface="Proxima Nov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27"/>
        <p:cNvGrpSpPr/>
        <p:nvPr/>
      </p:nvGrpSpPr>
      <p:grpSpPr>
        <a:xfrm>
          <a:off x="0" y="0"/>
          <a:ext cx="0" cy="0"/>
          <a:chOff x="0" y="0"/>
          <a:chExt cx="0" cy="0"/>
        </a:xfrm>
      </p:grpSpPr>
      <p:pic>
        <p:nvPicPr>
          <p:cNvPr id="228" name="Google Shape;228;p43">
            <a:hlinkClick r:id="rId3"/>
          </p:cNvPr>
          <p:cNvPicPr preferRelativeResize="0"/>
          <p:nvPr/>
        </p:nvPicPr>
        <p:blipFill>
          <a:blip r:embed="rId4">
            <a:alphaModFix/>
          </a:blip>
          <a:stretch>
            <a:fillRect/>
          </a:stretch>
        </p:blipFill>
        <p:spPr>
          <a:xfrm>
            <a:off x="347700" y="-17450"/>
            <a:ext cx="3471450" cy="5143501"/>
          </a:xfrm>
          <a:prstGeom prst="rect">
            <a:avLst/>
          </a:prstGeom>
          <a:noFill/>
          <a:ln>
            <a:noFill/>
          </a:ln>
        </p:spPr>
      </p:pic>
      <p:sp>
        <p:nvSpPr>
          <p:cNvPr id="229" name="Google Shape;229;p43"/>
          <p:cNvSpPr txBox="1"/>
          <p:nvPr/>
        </p:nvSpPr>
        <p:spPr>
          <a:xfrm>
            <a:off x="3977475" y="194450"/>
            <a:ext cx="4992000" cy="32994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rgbClr val="FFFFFF"/>
                </a:solidFill>
                <a:latin typeface="Proxima Nova"/>
                <a:ea typeface="Proxima Nova"/>
                <a:cs typeface="Proxima Nova"/>
                <a:sym typeface="Proxima Nova"/>
              </a:rPr>
              <a:t>The Pacific Island nation of Kiribati (population: 100,000) is one of the most remote places on the planet, seemingly far-removed from the pressures of modern life. Yet it is one of the first countries that must confront the main existential dilemma of our time: imminent annihilation from </a:t>
            </a:r>
            <a:r>
              <a:rPr lang="en" sz="1200" b="1">
                <a:solidFill>
                  <a:srgbClr val="00FFFF"/>
                </a:solidFill>
                <a:latin typeface="Proxima Nova"/>
                <a:ea typeface="Proxima Nova"/>
                <a:cs typeface="Proxima Nova"/>
                <a:sym typeface="Proxima Nova"/>
              </a:rPr>
              <a:t>sea-level rise</a:t>
            </a:r>
            <a:r>
              <a:rPr lang="en" sz="1200">
                <a:solidFill>
                  <a:srgbClr val="FFFFFF"/>
                </a:solidFill>
                <a:latin typeface="Proxima Nova"/>
                <a:ea typeface="Proxima Nova"/>
                <a:cs typeface="Proxima Nova"/>
                <a:sym typeface="Proxima Nova"/>
              </a:rPr>
              <a:t>.</a:t>
            </a:r>
            <a:endParaRPr sz="1200">
              <a:solidFill>
                <a:srgbClr val="FFFFFF"/>
              </a:solidFill>
              <a:latin typeface="Proxima Nova"/>
              <a:ea typeface="Proxima Nova"/>
              <a:cs typeface="Proxima Nova"/>
              <a:sym typeface="Proxima Nova"/>
            </a:endParaRPr>
          </a:p>
          <a:p>
            <a:pPr marL="0" lvl="0" indent="0" algn="l" rtl="0">
              <a:lnSpc>
                <a:spcPct val="115000"/>
              </a:lnSpc>
              <a:spcBef>
                <a:spcPts val="2100"/>
              </a:spcBef>
              <a:spcAft>
                <a:spcPts val="0"/>
              </a:spcAft>
              <a:buClr>
                <a:schemeClr val="dk1"/>
              </a:buClr>
              <a:buSzPts val="1100"/>
              <a:buFont typeface="Arial"/>
              <a:buNone/>
            </a:pPr>
            <a:r>
              <a:rPr lang="en" sz="1200">
                <a:solidFill>
                  <a:srgbClr val="FFFFFF"/>
                </a:solidFill>
                <a:latin typeface="Proxima Nova"/>
                <a:ea typeface="Proxima Nova"/>
                <a:cs typeface="Proxima Nova"/>
                <a:sym typeface="Proxima Nova"/>
              </a:rPr>
              <a:t>While Kiribati’s President Anote Tong races to find a way to protect his nation’s people and maintain their dignity, many Kiribati are already seeking safe harbour overseas.</a:t>
            </a:r>
            <a:endParaRPr sz="1200">
              <a:solidFill>
                <a:srgbClr val="FFFFFF"/>
              </a:solidFill>
              <a:latin typeface="Proxima Nova"/>
              <a:ea typeface="Proxima Nova"/>
              <a:cs typeface="Proxima Nova"/>
              <a:sym typeface="Proxima Nova"/>
            </a:endParaRPr>
          </a:p>
          <a:p>
            <a:pPr marL="0" lvl="0" indent="0" algn="l" rtl="0">
              <a:lnSpc>
                <a:spcPct val="115000"/>
              </a:lnSpc>
              <a:spcBef>
                <a:spcPts val="2100"/>
              </a:spcBef>
              <a:spcAft>
                <a:spcPts val="2100"/>
              </a:spcAft>
              <a:buClr>
                <a:schemeClr val="dk1"/>
              </a:buClr>
              <a:buSzPts val="1100"/>
              <a:buFont typeface="Arial"/>
              <a:buNone/>
            </a:pPr>
            <a:r>
              <a:rPr lang="en" sz="1200">
                <a:solidFill>
                  <a:srgbClr val="FFFFFF"/>
                </a:solidFill>
                <a:latin typeface="Proxima Nova"/>
                <a:ea typeface="Proxima Nova"/>
                <a:cs typeface="Proxima Nova"/>
                <a:sym typeface="Proxima Nova"/>
              </a:rPr>
              <a:t>Set against the backdrop of international climate and human rights negotiations, Anote’s struggle to save his nation is </a:t>
            </a:r>
            <a:r>
              <a:rPr lang="en" sz="1200" b="1">
                <a:solidFill>
                  <a:srgbClr val="00FFFF"/>
                </a:solidFill>
                <a:latin typeface="Proxima Nova"/>
                <a:ea typeface="Proxima Nova"/>
                <a:cs typeface="Proxima Nova"/>
                <a:sym typeface="Proxima Nova"/>
              </a:rPr>
              <a:t>intertwined</a:t>
            </a:r>
            <a:r>
              <a:rPr lang="en" sz="1200">
                <a:solidFill>
                  <a:srgbClr val="FFFFFF"/>
                </a:solidFill>
                <a:latin typeface="Proxima Nova"/>
                <a:ea typeface="Proxima Nova"/>
                <a:cs typeface="Proxima Nova"/>
                <a:sym typeface="Proxima Nova"/>
              </a:rPr>
              <a:t> with the extraordinary fate of Tiemeri, a young mother of six, who fights to migrate her family to New Zealand. At stake is the survival of Tiemeri’s family, the Kiribati people, and 4,000 years of Kiribati culture.</a:t>
            </a:r>
            <a:endParaRPr sz="1200">
              <a:solidFill>
                <a:srgbClr val="FFFFFF"/>
              </a:solidFill>
              <a:latin typeface="Proxima Nova"/>
              <a:ea typeface="Proxima Nova"/>
              <a:cs typeface="Proxima Nova"/>
              <a:sym typeface="Proxima Nova"/>
            </a:endParaRPr>
          </a:p>
        </p:txBody>
      </p:sp>
      <p:pic>
        <p:nvPicPr>
          <p:cNvPr id="230" name="Google Shape;230;p43">
            <a:hlinkClick r:id="rId5"/>
          </p:cNvPr>
          <p:cNvPicPr preferRelativeResize="0"/>
          <p:nvPr/>
        </p:nvPicPr>
        <p:blipFill>
          <a:blip r:embed="rId6">
            <a:alphaModFix/>
          </a:blip>
          <a:stretch>
            <a:fillRect/>
          </a:stretch>
        </p:blipFill>
        <p:spPr>
          <a:xfrm>
            <a:off x="5849750" y="3886675"/>
            <a:ext cx="1012001" cy="1012001"/>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34"/>
        <p:cNvGrpSpPr/>
        <p:nvPr/>
      </p:nvGrpSpPr>
      <p:grpSpPr>
        <a:xfrm>
          <a:off x="0" y="0"/>
          <a:ext cx="0" cy="0"/>
          <a:chOff x="0" y="0"/>
          <a:chExt cx="0" cy="0"/>
        </a:xfrm>
      </p:grpSpPr>
      <p:sp>
        <p:nvSpPr>
          <p:cNvPr id="235" name="Google Shape;235;p44"/>
          <p:cNvSpPr txBox="1"/>
          <p:nvPr/>
        </p:nvSpPr>
        <p:spPr>
          <a:xfrm>
            <a:off x="2779175" y="400050"/>
            <a:ext cx="4779600" cy="6024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rgbClr val="FFFFFF"/>
                </a:solidFill>
                <a:latin typeface="Gill Sans"/>
                <a:ea typeface="Gill Sans"/>
                <a:cs typeface="Gill Sans"/>
                <a:sym typeface="Gill Sans"/>
              </a:rPr>
              <a:t>Coral Reef Alliance </a:t>
            </a:r>
            <a:endParaRPr sz="2400" b="1">
              <a:solidFill>
                <a:srgbClr val="FFFFFF"/>
              </a:solidFill>
              <a:latin typeface="Gill Sans"/>
              <a:ea typeface="Gill Sans"/>
              <a:cs typeface="Gill Sans"/>
              <a:sym typeface="Gill Sans"/>
            </a:endParaRPr>
          </a:p>
          <a:p>
            <a:pPr marL="0" lvl="0" indent="0" algn="l" rtl="0">
              <a:spcBef>
                <a:spcPts val="0"/>
              </a:spcBef>
              <a:spcAft>
                <a:spcPts val="0"/>
              </a:spcAft>
              <a:buNone/>
            </a:pPr>
            <a:endParaRPr sz="2400" b="1">
              <a:solidFill>
                <a:srgbClr val="FFFFFF"/>
              </a:solidFill>
              <a:latin typeface="Gill Sans"/>
              <a:ea typeface="Gill Sans"/>
              <a:cs typeface="Gill Sans"/>
              <a:sym typeface="Gill Sans"/>
            </a:endParaRPr>
          </a:p>
        </p:txBody>
      </p:sp>
      <p:sp>
        <p:nvSpPr>
          <p:cNvPr id="236" name="Google Shape;236;p44"/>
          <p:cNvSpPr txBox="1"/>
          <p:nvPr/>
        </p:nvSpPr>
        <p:spPr>
          <a:xfrm>
            <a:off x="3098575" y="1002450"/>
            <a:ext cx="5748600" cy="39819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000" b="1">
                <a:solidFill>
                  <a:srgbClr val="FFE599"/>
                </a:solidFill>
                <a:latin typeface="Gill Sans"/>
                <a:ea typeface="Gill Sans"/>
                <a:cs typeface="Gill Sans"/>
                <a:sym typeface="Gill Sans"/>
              </a:rPr>
              <a:t>Mission</a:t>
            </a:r>
            <a:r>
              <a:rPr lang="en" sz="2000" b="1">
                <a:solidFill>
                  <a:srgbClr val="FFFFFF"/>
                </a:solidFill>
                <a:latin typeface="Gill Sans"/>
                <a:ea typeface="Gill Sans"/>
                <a:cs typeface="Gill Sans"/>
                <a:sym typeface="Gill Sans"/>
              </a:rPr>
              <a:t>: </a:t>
            </a:r>
            <a:r>
              <a:rPr lang="en">
                <a:solidFill>
                  <a:srgbClr val="FFFFFF"/>
                </a:solidFill>
                <a:latin typeface="Gill Sans"/>
                <a:ea typeface="Gill Sans"/>
                <a:cs typeface="Gill Sans"/>
                <a:sym typeface="Gill Sans"/>
              </a:rPr>
              <a:t>Save the world’s coral reefs.  We work collaboratively with communities to </a:t>
            </a:r>
            <a:r>
              <a:rPr lang="en">
                <a:solidFill>
                  <a:srgbClr val="FFE599"/>
                </a:solidFill>
                <a:latin typeface="Gill Sans"/>
                <a:ea typeface="Gill Sans"/>
                <a:cs typeface="Gill Sans"/>
                <a:sym typeface="Gill Sans"/>
              </a:rPr>
              <a:t>reduce direct threats</a:t>
            </a:r>
            <a:r>
              <a:rPr lang="en">
                <a:solidFill>
                  <a:srgbClr val="FFFFFF"/>
                </a:solidFill>
                <a:latin typeface="Gill Sans"/>
                <a:ea typeface="Gill Sans"/>
                <a:cs typeface="Gill Sans"/>
                <a:sym typeface="Gill Sans"/>
              </a:rPr>
              <a:t> to reefs in ways that provide </a:t>
            </a:r>
            <a:r>
              <a:rPr lang="en">
                <a:solidFill>
                  <a:srgbClr val="FFE599"/>
                </a:solidFill>
                <a:latin typeface="Gill Sans"/>
                <a:ea typeface="Gill Sans"/>
                <a:cs typeface="Gill Sans"/>
                <a:sym typeface="Gill Sans"/>
              </a:rPr>
              <a:t>long-term benefits </a:t>
            </a:r>
            <a:r>
              <a:rPr lang="en">
                <a:solidFill>
                  <a:srgbClr val="FFFFFF"/>
                </a:solidFill>
                <a:latin typeface="Gill Sans"/>
                <a:ea typeface="Gill Sans"/>
                <a:cs typeface="Gill Sans"/>
                <a:sym typeface="Gill Sans"/>
              </a:rPr>
              <a:t>to people and wildlife, and we are actively expanding the scientific understanding of how corals adapt to climate change and applying this information to give reefs the best chance to </a:t>
            </a:r>
            <a:r>
              <a:rPr lang="en">
                <a:solidFill>
                  <a:srgbClr val="FFE599"/>
                </a:solidFill>
                <a:latin typeface="Gill Sans"/>
                <a:ea typeface="Gill Sans"/>
                <a:cs typeface="Gill Sans"/>
                <a:sym typeface="Gill Sans"/>
              </a:rPr>
              <a:t>thrive </a:t>
            </a:r>
            <a:r>
              <a:rPr lang="en">
                <a:solidFill>
                  <a:srgbClr val="FFFFFF"/>
                </a:solidFill>
                <a:latin typeface="Gill Sans"/>
                <a:ea typeface="Gill Sans"/>
                <a:cs typeface="Gill Sans"/>
                <a:sym typeface="Gill Sans"/>
              </a:rPr>
              <a:t>for generations to come. </a:t>
            </a:r>
            <a:r>
              <a:rPr lang="en" b="1">
                <a:solidFill>
                  <a:srgbClr val="FFFFFF"/>
                </a:solidFill>
                <a:latin typeface="Gill Sans"/>
                <a:ea typeface="Gill Sans"/>
                <a:cs typeface="Gill Sans"/>
                <a:sym typeface="Gill Sans"/>
              </a:rPr>
              <a:t> </a:t>
            </a:r>
            <a:endParaRPr b="1">
              <a:solidFill>
                <a:srgbClr val="FFFFFF"/>
              </a:solidFill>
              <a:latin typeface="Gill Sans"/>
              <a:ea typeface="Gill Sans"/>
              <a:cs typeface="Gill Sans"/>
              <a:sym typeface="Gill Sans"/>
            </a:endParaRPr>
          </a:p>
          <a:p>
            <a:pPr marL="0" lvl="0" indent="0" algn="l" rtl="0">
              <a:spcBef>
                <a:spcPts val="0"/>
              </a:spcBef>
              <a:spcAft>
                <a:spcPts val="0"/>
              </a:spcAft>
              <a:buNone/>
            </a:pPr>
            <a:endParaRPr sz="1800">
              <a:solidFill>
                <a:srgbClr val="FFFFFF"/>
              </a:solidFill>
              <a:latin typeface="Gill Sans"/>
              <a:ea typeface="Gill Sans"/>
              <a:cs typeface="Gill Sans"/>
              <a:sym typeface="Gill Sans"/>
            </a:endParaRPr>
          </a:p>
          <a:p>
            <a:pPr marL="0" lvl="0" indent="0" algn="l" rtl="0">
              <a:spcBef>
                <a:spcPts val="0"/>
              </a:spcBef>
              <a:spcAft>
                <a:spcPts val="0"/>
              </a:spcAft>
              <a:buNone/>
            </a:pPr>
            <a:r>
              <a:rPr lang="en" sz="1800" b="1">
                <a:solidFill>
                  <a:srgbClr val="FFFFFF"/>
                </a:solidFill>
                <a:latin typeface="Gill Sans"/>
                <a:ea typeface="Gill Sans"/>
                <a:cs typeface="Gill Sans"/>
                <a:sym typeface="Gill Sans"/>
              </a:rPr>
              <a:t>Provides (what they do):</a:t>
            </a:r>
            <a:endParaRPr sz="1800" b="1">
              <a:solidFill>
                <a:srgbClr val="FFFFFF"/>
              </a:solidFill>
              <a:latin typeface="Gill Sans"/>
              <a:ea typeface="Gill Sans"/>
              <a:cs typeface="Gill Sans"/>
              <a:sym typeface="Gill Sans"/>
            </a:endParaRPr>
          </a:p>
          <a:p>
            <a:pPr marL="457200" lvl="0" indent="-311150" algn="l" rtl="0">
              <a:spcBef>
                <a:spcPts val="0"/>
              </a:spcBef>
              <a:spcAft>
                <a:spcPts val="0"/>
              </a:spcAft>
              <a:buClr>
                <a:srgbClr val="FFFFFF"/>
              </a:buClr>
              <a:buSzPts val="1300"/>
              <a:buFont typeface="Gill Sans"/>
              <a:buChar char="●"/>
            </a:pPr>
            <a:r>
              <a:rPr lang="en" sz="1300">
                <a:solidFill>
                  <a:srgbClr val="FFFFFF"/>
                </a:solidFill>
                <a:latin typeface="Gill Sans"/>
                <a:ea typeface="Gill Sans"/>
                <a:cs typeface="Gill Sans"/>
                <a:sym typeface="Gill Sans"/>
              </a:rPr>
              <a:t>CORAL has been delivering high-quality conservation </a:t>
            </a:r>
            <a:r>
              <a:rPr lang="en" sz="1300">
                <a:solidFill>
                  <a:srgbClr val="FFE599"/>
                </a:solidFill>
                <a:latin typeface="Gill Sans"/>
                <a:ea typeface="Gill Sans"/>
                <a:cs typeface="Gill Sans"/>
                <a:sym typeface="Gill Sans"/>
              </a:rPr>
              <a:t>programs</a:t>
            </a:r>
            <a:r>
              <a:rPr lang="en" sz="1300">
                <a:solidFill>
                  <a:srgbClr val="FFFFFF"/>
                </a:solidFill>
                <a:latin typeface="Gill Sans"/>
                <a:ea typeface="Gill Sans"/>
                <a:cs typeface="Gill Sans"/>
                <a:sym typeface="Gill Sans"/>
              </a:rPr>
              <a:t> that have made a difference in the world for 25 years.</a:t>
            </a:r>
            <a:endParaRPr sz="1300">
              <a:solidFill>
                <a:srgbClr val="FFFFFF"/>
              </a:solidFill>
              <a:latin typeface="Gill Sans"/>
              <a:ea typeface="Gill Sans"/>
              <a:cs typeface="Gill Sans"/>
              <a:sym typeface="Gill Sans"/>
            </a:endParaRPr>
          </a:p>
          <a:p>
            <a:pPr marL="457200" lvl="0" indent="-311150" algn="l" rtl="0">
              <a:spcBef>
                <a:spcPts val="0"/>
              </a:spcBef>
              <a:spcAft>
                <a:spcPts val="0"/>
              </a:spcAft>
              <a:buClr>
                <a:srgbClr val="FFFFFF"/>
              </a:buClr>
              <a:buSzPts val="1300"/>
              <a:buFont typeface="Gill Sans"/>
              <a:buChar char="●"/>
            </a:pPr>
            <a:r>
              <a:rPr lang="en" sz="1300">
                <a:solidFill>
                  <a:srgbClr val="FFFFFF"/>
                </a:solidFill>
                <a:latin typeface="Gill Sans"/>
                <a:ea typeface="Gill Sans"/>
                <a:cs typeface="Gill Sans"/>
                <a:sym typeface="Gill Sans"/>
              </a:rPr>
              <a:t>Establish healthy fisheries for reefs and prevent overfishing.</a:t>
            </a:r>
            <a:endParaRPr sz="1300">
              <a:solidFill>
                <a:srgbClr val="FFFFFF"/>
              </a:solidFill>
              <a:latin typeface="Gill Sans"/>
              <a:ea typeface="Gill Sans"/>
              <a:cs typeface="Gill Sans"/>
              <a:sym typeface="Gill Sans"/>
            </a:endParaRPr>
          </a:p>
          <a:p>
            <a:pPr marL="457200" lvl="0" indent="-311150" algn="l" rtl="0">
              <a:spcBef>
                <a:spcPts val="0"/>
              </a:spcBef>
              <a:spcAft>
                <a:spcPts val="0"/>
              </a:spcAft>
              <a:buClr>
                <a:srgbClr val="FFFFFF"/>
              </a:buClr>
              <a:buSzPts val="1300"/>
              <a:buFont typeface="Gill Sans"/>
              <a:buChar char="●"/>
            </a:pPr>
            <a:r>
              <a:rPr lang="en" sz="1300">
                <a:solidFill>
                  <a:srgbClr val="FFFFFF"/>
                </a:solidFill>
                <a:latin typeface="Gill Sans"/>
                <a:ea typeface="Gill Sans"/>
                <a:cs typeface="Gill Sans"/>
                <a:sym typeface="Gill Sans"/>
              </a:rPr>
              <a:t>Protect coral reefs from land-based pollution (restore watersheds and vegetation, build awareness about importance land practice to reefs).</a:t>
            </a:r>
            <a:endParaRPr sz="1300">
              <a:solidFill>
                <a:srgbClr val="FFFFFF"/>
              </a:solidFill>
              <a:latin typeface="Gill Sans"/>
              <a:ea typeface="Gill Sans"/>
              <a:cs typeface="Gill Sans"/>
              <a:sym typeface="Gill Sans"/>
            </a:endParaRPr>
          </a:p>
          <a:p>
            <a:pPr marL="457200" lvl="0" indent="-311150" algn="l" rtl="0">
              <a:spcBef>
                <a:spcPts val="0"/>
              </a:spcBef>
              <a:spcAft>
                <a:spcPts val="0"/>
              </a:spcAft>
              <a:buClr>
                <a:srgbClr val="FFFFFF"/>
              </a:buClr>
              <a:buSzPts val="1300"/>
              <a:buFont typeface="Gill Sans"/>
              <a:buChar char="●"/>
            </a:pPr>
            <a:r>
              <a:rPr lang="en" sz="1300">
                <a:solidFill>
                  <a:srgbClr val="FFFFFF"/>
                </a:solidFill>
                <a:latin typeface="Gill Sans"/>
                <a:ea typeface="Gill Sans"/>
                <a:cs typeface="Gill Sans"/>
                <a:sym typeface="Gill Sans"/>
              </a:rPr>
              <a:t>Advance research and efforts for coral reef restoration (re-growth).</a:t>
            </a:r>
            <a:endParaRPr sz="1300">
              <a:solidFill>
                <a:srgbClr val="FFFFFF"/>
              </a:solidFill>
              <a:latin typeface="Gill Sans"/>
              <a:ea typeface="Gill Sans"/>
              <a:cs typeface="Gill Sans"/>
              <a:sym typeface="Gill Sans"/>
            </a:endParaRPr>
          </a:p>
          <a:p>
            <a:pPr marL="457200" lvl="0" indent="-311150" algn="l" rtl="0">
              <a:spcBef>
                <a:spcPts val="0"/>
              </a:spcBef>
              <a:spcAft>
                <a:spcPts val="0"/>
              </a:spcAft>
              <a:buClr>
                <a:srgbClr val="FFFFFF"/>
              </a:buClr>
              <a:buSzPts val="1300"/>
              <a:buFont typeface="Gill Sans"/>
              <a:buChar char="●"/>
            </a:pPr>
            <a:r>
              <a:rPr lang="en" sz="1300">
                <a:solidFill>
                  <a:srgbClr val="FFFFFF"/>
                </a:solidFill>
                <a:latin typeface="Gill Sans"/>
                <a:ea typeface="Gill Sans"/>
                <a:cs typeface="Gill Sans"/>
                <a:sym typeface="Gill Sans"/>
              </a:rPr>
              <a:t>Generate new partnerships between scientists and communities.</a:t>
            </a:r>
            <a:endParaRPr sz="1300">
              <a:solidFill>
                <a:srgbClr val="FFFFFF"/>
              </a:solidFill>
              <a:latin typeface="Gill Sans"/>
              <a:ea typeface="Gill Sans"/>
              <a:cs typeface="Gill Sans"/>
              <a:sym typeface="Gill Sans"/>
            </a:endParaRPr>
          </a:p>
          <a:p>
            <a:pPr marL="0" lvl="0" indent="0" algn="l" rtl="0">
              <a:spcBef>
                <a:spcPts val="0"/>
              </a:spcBef>
              <a:spcAft>
                <a:spcPts val="0"/>
              </a:spcAft>
              <a:buNone/>
            </a:pPr>
            <a:endParaRPr sz="1200" b="1">
              <a:solidFill>
                <a:srgbClr val="FFFFFF"/>
              </a:solidFill>
              <a:latin typeface="Gill Sans"/>
              <a:ea typeface="Gill Sans"/>
              <a:cs typeface="Gill Sans"/>
              <a:sym typeface="Gill Sans"/>
            </a:endParaRPr>
          </a:p>
        </p:txBody>
      </p:sp>
      <p:pic>
        <p:nvPicPr>
          <p:cNvPr id="237" name="Google Shape;237;p44">
            <a:hlinkClick r:id="rId3"/>
          </p:cNvPr>
          <p:cNvPicPr preferRelativeResize="0"/>
          <p:nvPr/>
        </p:nvPicPr>
        <p:blipFill>
          <a:blip r:embed="rId4">
            <a:alphaModFix/>
          </a:blip>
          <a:stretch>
            <a:fillRect/>
          </a:stretch>
        </p:blipFill>
        <p:spPr>
          <a:xfrm>
            <a:off x="818050" y="124275"/>
            <a:ext cx="1384850" cy="1384850"/>
          </a:xfrm>
          <a:prstGeom prst="rect">
            <a:avLst/>
          </a:prstGeom>
          <a:noFill/>
          <a:ln w="19050" cap="flat" cmpd="sng">
            <a:solidFill>
              <a:srgbClr val="3C78D8"/>
            </a:solidFill>
            <a:prstDash val="solid"/>
            <a:round/>
            <a:headEnd type="none" w="sm" len="sm"/>
            <a:tailEnd type="none" w="sm" len="sm"/>
          </a:ln>
        </p:spPr>
      </p:pic>
      <p:sp>
        <p:nvSpPr>
          <p:cNvPr id="238" name="Google Shape;238;p44"/>
          <p:cNvSpPr txBox="1"/>
          <p:nvPr/>
        </p:nvSpPr>
        <p:spPr>
          <a:xfrm>
            <a:off x="180875" y="3342825"/>
            <a:ext cx="2598300" cy="1693200"/>
          </a:xfrm>
          <a:prstGeom prst="rect">
            <a:avLst/>
          </a:prstGeom>
          <a:noFill/>
          <a:ln w="9525" cap="flat" cmpd="sng">
            <a:solidFill>
              <a:srgbClr val="A4C2F4"/>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rgbClr val="FFFFFF"/>
                </a:solidFill>
                <a:latin typeface="Gill Sans"/>
                <a:ea typeface="Gill Sans"/>
                <a:cs typeface="Gill Sans"/>
                <a:sym typeface="Gill Sans"/>
              </a:rPr>
              <a:t>The fate of coral reefs may decided in the </a:t>
            </a:r>
            <a:r>
              <a:rPr lang="en" sz="1100">
                <a:solidFill>
                  <a:srgbClr val="00FF00"/>
                </a:solidFill>
                <a:latin typeface="Gill Sans"/>
                <a:ea typeface="Gill Sans"/>
                <a:cs typeface="Gill Sans"/>
                <a:sym typeface="Gill Sans"/>
              </a:rPr>
              <a:t>next 25 years</a:t>
            </a:r>
            <a:r>
              <a:rPr lang="en" sz="1100">
                <a:solidFill>
                  <a:srgbClr val="FFFFFF"/>
                </a:solidFill>
                <a:latin typeface="Gill Sans"/>
                <a:ea typeface="Gill Sans"/>
                <a:cs typeface="Gill Sans"/>
                <a:sym typeface="Gill Sans"/>
              </a:rPr>
              <a:t>, but if the global coral reef conservation community can establish </a:t>
            </a:r>
            <a:r>
              <a:rPr lang="en" sz="1100" b="1">
                <a:solidFill>
                  <a:srgbClr val="00FF00"/>
                </a:solidFill>
                <a:latin typeface="Gill Sans"/>
                <a:ea typeface="Gill Sans"/>
                <a:cs typeface="Gill Sans"/>
                <a:sym typeface="Gill Sans"/>
              </a:rPr>
              <a:t>45 Adaptive Reefscapes </a:t>
            </a:r>
            <a:r>
              <a:rPr lang="en" sz="1100" b="1">
                <a:solidFill>
                  <a:srgbClr val="FFFFFF"/>
                </a:solidFill>
                <a:latin typeface="Gill Sans"/>
                <a:ea typeface="Gill Sans"/>
                <a:cs typeface="Gill Sans"/>
                <a:sym typeface="Gill Sans"/>
              </a:rPr>
              <a:t>around the world by the year 2045</a:t>
            </a:r>
            <a:r>
              <a:rPr lang="en" sz="1100">
                <a:solidFill>
                  <a:srgbClr val="FFFFFF"/>
                </a:solidFill>
                <a:latin typeface="Gill Sans"/>
                <a:ea typeface="Gill Sans"/>
                <a:cs typeface="Gill Sans"/>
                <a:sym typeface="Gill Sans"/>
              </a:rPr>
              <a:t>, we estimate that we can save enough corals that they can continue to build reefs and provide benefits to people and wildlife throughout the world.</a:t>
            </a:r>
            <a:endParaRPr sz="1100">
              <a:solidFill>
                <a:srgbClr val="FFFFFF"/>
              </a:solidFill>
              <a:latin typeface="Gill Sans"/>
              <a:ea typeface="Gill Sans"/>
              <a:cs typeface="Gill Sans"/>
              <a:sym typeface="Gill Sans"/>
            </a:endParaRPr>
          </a:p>
        </p:txBody>
      </p:sp>
      <p:sp>
        <p:nvSpPr>
          <p:cNvPr id="239" name="Google Shape;239;p44"/>
          <p:cNvSpPr/>
          <p:nvPr/>
        </p:nvSpPr>
        <p:spPr>
          <a:xfrm>
            <a:off x="65950" y="3312275"/>
            <a:ext cx="221100" cy="213900"/>
          </a:xfrm>
          <a:prstGeom prst="star5">
            <a:avLst>
              <a:gd name="adj" fmla="val 19098"/>
              <a:gd name="hf" fmla="val 105146"/>
              <a:gd name="vf" fmla="val 11055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0" name="Google Shape;240;p44"/>
          <p:cNvPicPr preferRelativeResize="0"/>
          <p:nvPr/>
        </p:nvPicPr>
        <p:blipFill>
          <a:blip r:embed="rId5">
            <a:alphaModFix/>
          </a:blip>
          <a:stretch>
            <a:fillRect/>
          </a:stretch>
        </p:blipFill>
        <p:spPr>
          <a:xfrm>
            <a:off x="468512" y="1610725"/>
            <a:ext cx="2083925" cy="1630500"/>
          </a:xfrm>
          <a:prstGeom prst="rect">
            <a:avLst/>
          </a:prstGeom>
          <a:noFill/>
          <a:ln w="19050" cap="flat" cmpd="sng">
            <a:solidFill>
              <a:srgbClr val="3C78D8"/>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05"/>
        <p:cNvGrpSpPr/>
        <p:nvPr/>
      </p:nvGrpSpPr>
      <p:grpSpPr>
        <a:xfrm>
          <a:off x="0" y="0"/>
          <a:ext cx="0" cy="0"/>
          <a:chOff x="0" y="0"/>
          <a:chExt cx="0" cy="0"/>
        </a:xfrm>
      </p:grpSpPr>
      <p:pic>
        <p:nvPicPr>
          <p:cNvPr id="106" name="Google Shape;106;p26"/>
          <p:cNvPicPr preferRelativeResize="0"/>
          <p:nvPr/>
        </p:nvPicPr>
        <p:blipFill>
          <a:blip r:embed="rId3">
            <a:alphaModFix/>
          </a:blip>
          <a:stretch>
            <a:fillRect/>
          </a:stretch>
        </p:blipFill>
        <p:spPr>
          <a:xfrm>
            <a:off x="-40100" y="-413490"/>
            <a:ext cx="9224177" cy="6138267"/>
          </a:xfrm>
          <a:prstGeom prst="rect">
            <a:avLst/>
          </a:prstGeom>
          <a:noFill/>
          <a:ln>
            <a:noFill/>
          </a:ln>
        </p:spPr>
      </p:pic>
      <p:sp>
        <p:nvSpPr>
          <p:cNvPr id="107" name="Google Shape;107;p26"/>
          <p:cNvSpPr txBox="1"/>
          <p:nvPr/>
        </p:nvSpPr>
        <p:spPr>
          <a:xfrm>
            <a:off x="2591825" y="2233200"/>
            <a:ext cx="6516900" cy="677100"/>
          </a:xfrm>
          <a:prstGeom prst="rect">
            <a:avLst/>
          </a:prstGeom>
          <a:noFill/>
          <a:ln>
            <a:noFill/>
          </a:ln>
          <a:effectLst>
            <a:outerShdw blurRad="128588"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600" b="1">
                <a:solidFill>
                  <a:srgbClr val="FFFFFF"/>
                </a:solidFill>
                <a:latin typeface="Proxima Nova"/>
                <a:ea typeface="Proxima Nova"/>
                <a:cs typeface="Proxima Nova"/>
                <a:sym typeface="Proxima Nova"/>
              </a:rPr>
              <a:t>the sea around us</a:t>
            </a:r>
            <a:endParaRPr sz="3600" b="1">
              <a:solidFill>
                <a:srgbClr val="FFFFFF"/>
              </a:solidFill>
              <a:latin typeface="Proxima Nova"/>
              <a:ea typeface="Proxima Nova"/>
              <a:cs typeface="Proxima Nova"/>
              <a:sym typeface="Proxima Nova"/>
            </a:endParaRPr>
          </a:p>
        </p:txBody>
      </p:sp>
      <p:sp>
        <p:nvSpPr>
          <p:cNvPr id="108" name="Google Shape;108;p26"/>
          <p:cNvSpPr txBox="1"/>
          <p:nvPr/>
        </p:nvSpPr>
        <p:spPr>
          <a:xfrm>
            <a:off x="5023750" y="1733500"/>
            <a:ext cx="2923500" cy="777300"/>
          </a:xfrm>
          <a:prstGeom prst="rect">
            <a:avLst/>
          </a:prstGeom>
          <a:noFill/>
          <a:ln>
            <a:noFill/>
          </a:ln>
          <a:effectLst>
            <a:outerShdw blurRad="85725"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500">
                <a:solidFill>
                  <a:srgbClr val="FFFFFF"/>
                </a:solidFill>
                <a:latin typeface="Proxima Nova"/>
                <a:ea typeface="Proxima Nova"/>
                <a:cs typeface="Proxima Nova"/>
                <a:sym typeface="Proxima Nova"/>
              </a:rPr>
              <a:t>ch.3</a:t>
            </a:r>
            <a:endParaRPr sz="2500">
              <a:solidFill>
                <a:srgbClr val="FFFFFF"/>
              </a:solidFill>
              <a:latin typeface="Proxima Nova"/>
              <a:ea typeface="Proxima Nova"/>
              <a:cs typeface="Proxima Nova"/>
              <a:sym typeface="Proxima Nova"/>
            </a:endParaRPr>
          </a:p>
        </p:txBody>
      </p:sp>
      <p:sp>
        <p:nvSpPr>
          <p:cNvPr id="109" name="Google Shape;109;p26"/>
          <p:cNvSpPr txBox="1"/>
          <p:nvPr/>
        </p:nvSpPr>
        <p:spPr>
          <a:xfrm>
            <a:off x="3482975" y="2079750"/>
            <a:ext cx="4734600" cy="762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600">
                <a:solidFill>
                  <a:srgbClr val="434343"/>
                </a:solidFill>
                <a:latin typeface="Proxima Nova"/>
                <a:ea typeface="Proxima Nova"/>
                <a:cs typeface="Proxima Nova"/>
                <a:sym typeface="Proxima Nova"/>
              </a:rPr>
              <a:t>life and reciprocity: part 1</a:t>
            </a:r>
            <a:endParaRPr sz="2600" b="1">
              <a:solidFill>
                <a:srgbClr val="434343"/>
              </a:solidFill>
              <a:latin typeface="Proxima Nova"/>
              <a:ea typeface="Proxima Nova"/>
              <a:cs typeface="Proxima Nova"/>
              <a:sym typeface="Proxima Nov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13"/>
        <p:cNvGrpSpPr/>
        <p:nvPr/>
      </p:nvGrpSpPr>
      <p:grpSpPr>
        <a:xfrm>
          <a:off x="0" y="0"/>
          <a:ext cx="0" cy="0"/>
          <a:chOff x="0" y="0"/>
          <a:chExt cx="0" cy="0"/>
        </a:xfrm>
      </p:grpSpPr>
      <p:pic>
        <p:nvPicPr>
          <p:cNvPr id="114" name="Google Shape;114;p27"/>
          <p:cNvPicPr preferRelativeResize="0"/>
          <p:nvPr/>
        </p:nvPicPr>
        <p:blipFill>
          <a:blip r:embed="rId3">
            <a:alphaModFix/>
          </a:blip>
          <a:stretch>
            <a:fillRect/>
          </a:stretch>
        </p:blipFill>
        <p:spPr>
          <a:xfrm>
            <a:off x="-53700" y="-826541"/>
            <a:ext cx="9197698" cy="6120367"/>
          </a:xfrm>
          <a:prstGeom prst="rect">
            <a:avLst/>
          </a:prstGeom>
          <a:noFill/>
          <a:ln>
            <a:noFill/>
          </a:ln>
        </p:spPr>
      </p:pic>
      <p:sp>
        <p:nvSpPr>
          <p:cNvPr id="115" name="Google Shape;115;p27"/>
          <p:cNvSpPr txBox="1"/>
          <p:nvPr/>
        </p:nvSpPr>
        <p:spPr>
          <a:xfrm>
            <a:off x="5955775" y="1062900"/>
            <a:ext cx="2853600" cy="12087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FFFFFF"/>
                </a:solidFill>
                <a:latin typeface="Gill Sans"/>
                <a:ea typeface="Gill Sans"/>
                <a:cs typeface="Gill Sans"/>
                <a:sym typeface="Gill Sans"/>
              </a:rPr>
              <a:t>When I think of the ocean, I think of, feel, remember… </a:t>
            </a:r>
            <a:endParaRPr sz="1800" b="1">
              <a:solidFill>
                <a:srgbClr val="FFFFFF"/>
              </a:solidFill>
              <a:latin typeface="Gill Sans"/>
              <a:ea typeface="Gill Sans"/>
              <a:cs typeface="Gill Sans"/>
              <a:sym typeface="Gill Sans"/>
            </a:endParaRPr>
          </a:p>
          <a:p>
            <a:pPr marL="0" lvl="0" indent="0" algn="l" rtl="0">
              <a:spcBef>
                <a:spcPts val="0"/>
              </a:spcBef>
              <a:spcAft>
                <a:spcPts val="0"/>
              </a:spcAft>
              <a:buNone/>
            </a:pPr>
            <a:r>
              <a:rPr lang="en" sz="1800" b="1">
                <a:solidFill>
                  <a:srgbClr val="FFFFFF"/>
                </a:solidFill>
                <a:latin typeface="Gill Sans"/>
                <a:ea typeface="Gill Sans"/>
                <a:cs typeface="Gill Sans"/>
                <a:sym typeface="Gill Sans"/>
              </a:rPr>
              <a:t>      (or imagine…)</a:t>
            </a:r>
            <a:endParaRPr sz="1800" b="1">
              <a:solidFill>
                <a:srgbClr val="FFFFFF"/>
              </a:solidFill>
              <a:latin typeface="Gill Sans"/>
              <a:ea typeface="Gill Sans"/>
              <a:cs typeface="Gill Sans"/>
              <a:sym typeface="Gill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19"/>
        <p:cNvGrpSpPr/>
        <p:nvPr/>
      </p:nvGrpSpPr>
      <p:grpSpPr>
        <a:xfrm>
          <a:off x="0" y="0"/>
          <a:ext cx="0" cy="0"/>
          <a:chOff x="0" y="0"/>
          <a:chExt cx="0" cy="0"/>
        </a:xfrm>
      </p:grpSpPr>
      <p:pic>
        <p:nvPicPr>
          <p:cNvPr id="120" name="Google Shape;120;p28"/>
          <p:cNvPicPr preferRelativeResize="0"/>
          <p:nvPr/>
        </p:nvPicPr>
        <p:blipFill>
          <a:blip r:embed="rId3">
            <a:alphaModFix/>
          </a:blip>
          <a:stretch>
            <a:fillRect/>
          </a:stretch>
        </p:blipFill>
        <p:spPr>
          <a:xfrm>
            <a:off x="2" y="-98750"/>
            <a:ext cx="9144004" cy="6098584"/>
          </a:xfrm>
          <a:prstGeom prst="rect">
            <a:avLst/>
          </a:prstGeom>
          <a:noFill/>
          <a:ln>
            <a:noFill/>
          </a:ln>
        </p:spPr>
      </p:pic>
      <p:sp>
        <p:nvSpPr>
          <p:cNvPr id="121" name="Google Shape;121;p28"/>
          <p:cNvSpPr txBox="1"/>
          <p:nvPr/>
        </p:nvSpPr>
        <p:spPr>
          <a:xfrm>
            <a:off x="254250" y="2516500"/>
            <a:ext cx="5110500" cy="8268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FFFFFF"/>
                </a:solidFill>
                <a:latin typeface="Proxima Nova"/>
                <a:ea typeface="Proxima Nova"/>
                <a:cs typeface="Proxima Nova"/>
                <a:sym typeface="Proxima Nova"/>
              </a:rPr>
              <a:t>                 –</a:t>
            </a:r>
            <a:r>
              <a:rPr lang="en" sz="1200">
                <a:latin typeface="Proxima Nova"/>
                <a:ea typeface="Proxima Nova"/>
                <a:cs typeface="Proxima Nova"/>
                <a:sym typeface="Proxima Nova"/>
              </a:rPr>
              <a:t> </a:t>
            </a:r>
            <a:r>
              <a:rPr lang="en" sz="1200" u="sng">
                <a:solidFill>
                  <a:srgbClr val="FFFFFF"/>
                </a:solidFill>
                <a:latin typeface="Proxima Nova"/>
                <a:ea typeface="Proxima Nova"/>
                <a:cs typeface="Proxima Nova"/>
                <a:sym typeface="Proxima Nova"/>
                <a:hlinkClick r:id="rId4">
                  <a:extLst>
                    <a:ext uri="{A12FA001-AC4F-418D-AE19-62706E023703}">
                      <ahyp:hlinkClr xmlns:ahyp="http://schemas.microsoft.com/office/drawing/2018/hyperlinkcolor" val="tx"/>
                    </a:ext>
                  </a:extLst>
                </a:hlinkClick>
              </a:rPr>
              <a:t>Sylvia Earle, Oceanographer</a:t>
            </a:r>
            <a:endParaRPr sz="1200">
              <a:solidFill>
                <a:srgbClr val="FFFFFF"/>
              </a:solidFill>
              <a:latin typeface="Proxima Nova"/>
              <a:ea typeface="Proxima Nova"/>
              <a:cs typeface="Proxima Nova"/>
              <a:sym typeface="Proxima Nova"/>
            </a:endParaRPr>
          </a:p>
          <a:p>
            <a:pPr marL="457200" lvl="0" indent="457200" algn="l" rtl="0">
              <a:spcBef>
                <a:spcPts val="0"/>
              </a:spcBef>
              <a:spcAft>
                <a:spcPts val="0"/>
              </a:spcAft>
              <a:buClr>
                <a:schemeClr val="dk1"/>
              </a:buClr>
              <a:buSzPts val="1100"/>
              <a:buFont typeface="Arial"/>
              <a:buNone/>
            </a:pPr>
            <a:r>
              <a:rPr lang="en" sz="1000">
                <a:solidFill>
                  <a:srgbClr val="FFFFFF"/>
                </a:solidFill>
                <a:latin typeface="Proxima Nova"/>
                <a:ea typeface="Proxima Nova"/>
                <a:cs typeface="Proxima Nova"/>
                <a:sym typeface="Proxima Nova"/>
              </a:rPr>
              <a:t>first woman appointed chief scientist for the </a:t>
            </a:r>
            <a:endParaRPr sz="1000">
              <a:solidFill>
                <a:srgbClr val="FFFFFF"/>
              </a:solidFill>
              <a:latin typeface="Proxima Nova"/>
              <a:ea typeface="Proxima Nova"/>
              <a:cs typeface="Proxima Nova"/>
              <a:sym typeface="Proxima Nova"/>
            </a:endParaRPr>
          </a:p>
          <a:p>
            <a:pPr marL="457200" lvl="0" indent="457200" algn="l" rtl="0">
              <a:spcBef>
                <a:spcPts val="0"/>
              </a:spcBef>
              <a:spcAft>
                <a:spcPts val="0"/>
              </a:spcAft>
              <a:buClr>
                <a:schemeClr val="dk1"/>
              </a:buClr>
              <a:buSzPts val="1100"/>
              <a:buFont typeface="Arial"/>
              <a:buNone/>
            </a:pPr>
            <a:r>
              <a:rPr lang="en" sz="1000">
                <a:solidFill>
                  <a:srgbClr val="FFFFFF"/>
                </a:solidFill>
                <a:latin typeface="Proxima Nova"/>
                <a:ea typeface="Proxima Nova"/>
                <a:cs typeface="Proxima Nova"/>
                <a:sym typeface="Proxima Nova"/>
              </a:rPr>
              <a:t>U.S. National Oceanic and Atmospheric Administration</a:t>
            </a:r>
            <a:endParaRPr sz="1000">
              <a:solidFill>
                <a:srgbClr val="FFFFFF"/>
              </a:solidFill>
              <a:latin typeface="Proxima Nova"/>
              <a:ea typeface="Proxima Nova"/>
              <a:cs typeface="Proxima Nova"/>
              <a:sym typeface="Proxima Nova"/>
            </a:endParaRPr>
          </a:p>
          <a:p>
            <a:pPr marL="0" lvl="0" indent="0" algn="l" rtl="0">
              <a:spcBef>
                <a:spcPts val="2400"/>
              </a:spcBef>
              <a:spcAft>
                <a:spcPts val="0"/>
              </a:spcAft>
              <a:buClr>
                <a:schemeClr val="dk1"/>
              </a:buClr>
              <a:buSzPts val="1100"/>
              <a:buFont typeface="Arial"/>
              <a:buNone/>
            </a:pPr>
            <a:endParaRPr sz="1100">
              <a:solidFill>
                <a:schemeClr val="lt1"/>
              </a:solidFill>
              <a:latin typeface="Proxima Nova"/>
              <a:ea typeface="Proxima Nova"/>
              <a:cs typeface="Proxima Nova"/>
              <a:sym typeface="Proxima Nova"/>
            </a:endParaRPr>
          </a:p>
          <a:p>
            <a:pPr marL="0" lvl="0" indent="0" algn="l" rtl="0">
              <a:spcBef>
                <a:spcPts val="2400"/>
              </a:spcBef>
              <a:spcAft>
                <a:spcPts val="0"/>
              </a:spcAft>
              <a:buClr>
                <a:schemeClr val="dk1"/>
              </a:buClr>
              <a:buSzPts val="1100"/>
              <a:buFont typeface="Arial"/>
              <a:buNone/>
            </a:pPr>
            <a:r>
              <a:rPr lang="en" sz="1100">
                <a:solidFill>
                  <a:schemeClr val="lt1"/>
                </a:solidFill>
                <a:latin typeface="Proxima Nova"/>
                <a:ea typeface="Proxima Nova"/>
                <a:cs typeface="Proxima Nova"/>
                <a:sym typeface="Proxima Nova"/>
              </a:rPr>
              <a:t> </a:t>
            </a:r>
            <a:endParaRPr sz="1100">
              <a:solidFill>
                <a:schemeClr val="lt1"/>
              </a:solidFill>
              <a:latin typeface="Proxima Nova"/>
              <a:ea typeface="Proxima Nova"/>
              <a:cs typeface="Proxima Nova"/>
              <a:sym typeface="Proxima Nova"/>
            </a:endParaRPr>
          </a:p>
          <a:p>
            <a:pPr marL="0" lvl="0" indent="0" algn="ctr" rtl="0">
              <a:spcBef>
                <a:spcPts val="600"/>
              </a:spcBef>
              <a:spcAft>
                <a:spcPts val="0"/>
              </a:spcAft>
              <a:buClr>
                <a:schemeClr val="dk1"/>
              </a:buClr>
              <a:buSzPts val="1100"/>
              <a:buFont typeface="Arial"/>
              <a:buNone/>
            </a:pPr>
            <a:endParaRPr sz="1100">
              <a:solidFill>
                <a:schemeClr val="lt1"/>
              </a:solidFill>
              <a:latin typeface="Proxima Nova"/>
              <a:ea typeface="Proxima Nova"/>
              <a:cs typeface="Proxima Nova"/>
              <a:sym typeface="Proxima Nova"/>
            </a:endParaRPr>
          </a:p>
          <a:p>
            <a:pPr marL="0" lvl="0" indent="0" algn="l" rtl="0">
              <a:spcBef>
                <a:spcPts val="0"/>
              </a:spcBef>
              <a:spcAft>
                <a:spcPts val="0"/>
              </a:spcAft>
              <a:buNone/>
            </a:pPr>
            <a:endParaRPr/>
          </a:p>
        </p:txBody>
      </p:sp>
      <p:sp>
        <p:nvSpPr>
          <p:cNvPr id="122" name="Google Shape;122;p28"/>
          <p:cNvSpPr txBox="1"/>
          <p:nvPr/>
        </p:nvSpPr>
        <p:spPr>
          <a:xfrm>
            <a:off x="704850" y="1161425"/>
            <a:ext cx="5277000" cy="12789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rgbClr val="FFFFFF"/>
                </a:solidFill>
                <a:latin typeface="Proxima Nova"/>
                <a:ea typeface="Proxima Nova"/>
                <a:cs typeface="Proxima Nova"/>
                <a:sym typeface="Proxima Nova"/>
              </a:rPr>
              <a:t>People ask: </a:t>
            </a:r>
            <a:r>
              <a:rPr lang="en" b="1">
                <a:solidFill>
                  <a:srgbClr val="FFFFFF"/>
                </a:solidFill>
                <a:latin typeface="Proxima Nova"/>
                <a:ea typeface="Proxima Nova"/>
                <a:cs typeface="Proxima Nova"/>
                <a:sym typeface="Proxima Nova"/>
              </a:rPr>
              <a:t>Why should I care about the ocean?</a:t>
            </a:r>
            <a:r>
              <a:rPr lang="en">
                <a:solidFill>
                  <a:srgbClr val="FFFFFF"/>
                </a:solidFill>
                <a:latin typeface="Proxima Nova"/>
                <a:ea typeface="Proxima Nova"/>
                <a:cs typeface="Proxima Nova"/>
                <a:sym typeface="Proxima Nova"/>
              </a:rPr>
              <a:t> Because the ocean is the </a:t>
            </a:r>
            <a:r>
              <a:rPr lang="en" b="1">
                <a:solidFill>
                  <a:srgbClr val="FFFFFF"/>
                </a:solidFill>
                <a:latin typeface="Proxima Nova"/>
                <a:ea typeface="Proxima Nova"/>
                <a:cs typeface="Proxima Nova"/>
                <a:sym typeface="Proxima Nova"/>
              </a:rPr>
              <a:t>cornerstone </a:t>
            </a:r>
            <a:r>
              <a:rPr lang="en">
                <a:solidFill>
                  <a:srgbClr val="FFFFFF"/>
                </a:solidFill>
                <a:latin typeface="Proxima Nova"/>
                <a:ea typeface="Proxima Nova"/>
                <a:cs typeface="Proxima Nova"/>
                <a:sym typeface="Proxima Nova"/>
              </a:rPr>
              <a:t>of earth's life support system, it shapes climate and weather. It holds most of life on Earth. 97% of Earth's water is there. It's </a:t>
            </a:r>
            <a:r>
              <a:rPr lang="en" b="1">
                <a:solidFill>
                  <a:srgbClr val="FFFFFF"/>
                </a:solidFill>
                <a:latin typeface="Proxima Nova"/>
                <a:ea typeface="Proxima Nova"/>
                <a:cs typeface="Proxima Nova"/>
                <a:sym typeface="Proxima Nova"/>
              </a:rPr>
              <a:t>the </a:t>
            </a:r>
            <a:r>
              <a:rPr lang="en" b="1">
                <a:solidFill>
                  <a:srgbClr val="00FFFF"/>
                </a:solidFill>
                <a:latin typeface="Proxima Nova"/>
                <a:ea typeface="Proxima Nova"/>
                <a:cs typeface="Proxima Nova"/>
                <a:sym typeface="Proxima Nova"/>
              </a:rPr>
              <a:t>blue heart of the planet</a:t>
            </a:r>
            <a:r>
              <a:rPr lang="en" b="1">
                <a:solidFill>
                  <a:srgbClr val="FFFFFF"/>
                </a:solidFill>
                <a:latin typeface="Proxima Nova"/>
                <a:ea typeface="Proxima Nova"/>
                <a:cs typeface="Proxima Nova"/>
                <a:sym typeface="Proxima Nova"/>
              </a:rPr>
              <a:t> </a:t>
            </a:r>
            <a:r>
              <a:rPr lang="en">
                <a:solidFill>
                  <a:srgbClr val="FFFFFF"/>
                </a:solidFill>
                <a:latin typeface="Proxima Nova"/>
                <a:ea typeface="Proxima Nova"/>
                <a:cs typeface="Proxima Nova"/>
                <a:sym typeface="Proxima Nova"/>
              </a:rPr>
              <a:t>– we should take care of our heart.”</a:t>
            </a:r>
            <a:endParaRPr>
              <a:solidFill>
                <a:srgbClr val="FFFFF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26"/>
        <p:cNvGrpSpPr/>
        <p:nvPr/>
      </p:nvGrpSpPr>
      <p:grpSpPr>
        <a:xfrm>
          <a:off x="0" y="0"/>
          <a:ext cx="0" cy="0"/>
          <a:chOff x="0" y="0"/>
          <a:chExt cx="0" cy="0"/>
        </a:xfrm>
      </p:grpSpPr>
      <p:pic>
        <p:nvPicPr>
          <p:cNvPr id="127" name="Google Shape;127;p29"/>
          <p:cNvPicPr preferRelativeResize="0"/>
          <p:nvPr/>
        </p:nvPicPr>
        <p:blipFill>
          <a:blip r:embed="rId3">
            <a:alphaModFix/>
          </a:blip>
          <a:stretch>
            <a:fillRect/>
          </a:stretch>
        </p:blipFill>
        <p:spPr>
          <a:xfrm>
            <a:off x="-76233" y="-1002450"/>
            <a:ext cx="9220229" cy="6145948"/>
          </a:xfrm>
          <a:prstGeom prst="rect">
            <a:avLst/>
          </a:prstGeom>
          <a:noFill/>
          <a:ln>
            <a:noFill/>
          </a:ln>
        </p:spPr>
      </p:pic>
      <p:sp>
        <p:nvSpPr>
          <p:cNvPr id="128" name="Google Shape;128;p29"/>
          <p:cNvSpPr txBox="1"/>
          <p:nvPr/>
        </p:nvSpPr>
        <p:spPr>
          <a:xfrm>
            <a:off x="438000" y="756200"/>
            <a:ext cx="4610100" cy="24462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rgbClr val="FFFFFF"/>
                </a:solidFill>
                <a:latin typeface="Proxima Nova"/>
                <a:ea typeface="Proxima Nova"/>
                <a:cs typeface="Proxima Nova"/>
                <a:sym typeface="Proxima Nova"/>
              </a:rPr>
              <a:t>People have</a:t>
            </a:r>
            <a:r>
              <a:rPr lang="en" b="1">
                <a:solidFill>
                  <a:srgbClr val="FFFFFF"/>
                </a:solidFill>
                <a:latin typeface="Proxima Nova"/>
                <a:ea typeface="Proxima Nova"/>
                <a:cs typeface="Proxima Nova"/>
                <a:sym typeface="Proxima Nova"/>
              </a:rPr>
              <a:t> a deep emotional connection to the sea</a:t>
            </a:r>
            <a:r>
              <a:rPr lang="en">
                <a:solidFill>
                  <a:srgbClr val="FFFFFF"/>
                </a:solidFill>
                <a:latin typeface="Proxima Nova"/>
                <a:ea typeface="Proxima Nova"/>
                <a:cs typeface="Proxima Nova"/>
                <a:sym typeface="Proxima Nova"/>
              </a:rPr>
              <a:t>.  </a:t>
            </a:r>
            <a:endParaRPr>
              <a:solidFill>
                <a:srgbClr val="FFFFFF"/>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a:solidFill>
                  <a:srgbClr val="FFFFFF"/>
                </a:solidFill>
                <a:latin typeface="Proxima Nova"/>
                <a:ea typeface="Proxima Nova"/>
                <a:cs typeface="Proxima Nova"/>
                <a:sym typeface="Proxima Nova"/>
              </a:rPr>
              <a:t>The oceans inspire, thrill, and soothe us.  </a:t>
            </a:r>
            <a:endParaRPr>
              <a:solidFill>
                <a:srgbClr val="FFFFFF"/>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a:solidFill>
                  <a:srgbClr val="FFFFFF"/>
                </a:solidFill>
                <a:latin typeface="Proxima Nova"/>
                <a:ea typeface="Proxima Nova"/>
                <a:cs typeface="Proxima Nova"/>
                <a:sym typeface="Proxima Nova"/>
              </a:rPr>
              <a:t>Some think we owe our clever brains and the success they brought to our ancestors’ close link to the sea.  </a:t>
            </a:r>
            <a:endParaRPr>
              <a:solidFill>
                <a:srgbClr val="FFFFFF"/>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endParaRPr>
              <a:solidFill>
                <a:srgbClr val="FFFFFF"/>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a:solidFill>
                  <a:srgbClr val="FFFFFF"/>
                </a:solidFill>
                <a:latin typeface="Proxima Nova"/>
                <a:ea typeface="Proxima Nova"/>
                <a:cs typeface="Proxima Nova"/>
                <a:sym typeface="Proxima Nova"/>
              </a:rPr>
              <a:t>But relationship with the sea stretches back through time much further than this: all the way to the origins of life itself. </a:t>
            </a:r>
            <a:r>
              <a:rPr lang="en" b="1">
                <a:solidFill>
                  <a:srgbClr val="FFFFFF"/>
                </a:solidFill>
                <a:latin typeface="Proxima Nova"/>
                <a:ea typeface="Proxima Nova"/>
                <a:cs typeface="Proxima Nova"/>
                <a:sym typeface="Proxima Nova"/>
              </a:rPr>
              <a:t> </a:t>
            </a:r>
            <a:r>
              <a:rPr lang="en" b="1">
                <a:solidFill>
                  <a:srgbClr val="00FFFF"/>
                </a:solidFill>
                <a:latin typeface="Proxima Nova"/>
                <a:ea typeface="Proxima Nova"/>
                <a:cs typeface="Proxima Nova"/>
                <a:sym typeface="Proxima Nova"/>
              </a:rPr>
              <a:t>We are creatures of the ocean</a:t>
            </a:r>
            <a:r>
              <a:rPr lang="en" b="1">
                <a:solidFill>
                  <a:srgbClr val="FFFFFF"/>
                </a:solidFill>
                <a:latin typeface="Proxima Nova"/>
                <a:ea typeface="Proxima Nova"/>
                <a:cs typeface="Proxima Nova"/>
                <a:sym typeface="Proxima Nova"/>
              </a:rPr>
              <a:t>.</a:t>
            </a:r>
            <a:r>
              <a:rPr lang="en">
                <a:solidFill>
                  <a:srgbClr val="FFFFFF"/>
                </a:solidFill>
                <a:latin typeface="Proxima Nova"/>
                <a:ea typeface="Proxima Nova"/>
                <a:cs typeface="Proxima Nova"/>
                <a:sym typeface="Proxima Nova"/>
              </a:rPr>
              <a:t> </a:t>
            </a:r>
            <a:endParaRPr>
              <a:solidFill>
                <a:srgbClr val="FFFFFF"/>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a:solidFill>
                  <a:srgbClr val="FFFFFF"/>
                </a:solidFill>
                <a:latin typeface="Proxima Nova"/>
                <a:ea typeface="Proxima Nova"/>
                <a:cs typeface="Proxima Nova"/>
                <a:sym typeface="Proxima Nova"/>
              </a:rPr>
              <a:t>	</a:t>
            </a:r>
            <a:endParaRPr>
              <a:solidFill>
                <a:srgbClr val="FFFFFF"/>
              </a:solidFill>
              <a:latin typeface="Proxima Nova"/>
              <a:ea typeface="Proxima Nova"/>
              <a:cs typeface="Proxima Nova"/>
              <a:sym typeface="Proxima Nova"/>
            </a:endParaRPr>
          </a:p>
          <a:p>
            <a:pPr marL="1371600" lvl="0" indent="0" algn="l" rtl="0">
              <a:spcBef>
                <a:spcPts val="0"/>
              </a:spcBef>
              <a:spcAft>
                <a:spcPts val="0"/>
              </a:spcAft>
              <a:buClr>
                <a:schemeClr val="dk1"/>
              </a:buClr>
              <a:buSzPts val="1100"/>
              <a:buFont typeface="Arial"/>
              <a:buNone/>
            </a:pPr>
            <a:r>
              <a:rPr lang="en">
                <a:solidFill>
                  <a:srgbClr val="FFFFFF"/>
                </a:solidFill>
                <a:latin typeface="Proxima Nova"/>
                <a:ea typeface="Proxima Nova"/>
                <a:cs typeface="Proxima Nova"/>
                <a:sym typeface="Proxima Nova"/>
              </a:rPr>
              <a:t>– </a:t>
            </a:r>
            <a:r>
              <a:rPr lang="en" b="1">
                <a:solidFill>
                  <a:srgbClr val="FFFFFF"/>
                </a:solidFill>
                <a:latin typeface="Proxima Nova"/>
                <a:ea typeface="Proxima Nova"/>
                <a:cs typeface="Proxima Nova"/>
                <a:sym typeface="Proxima Nova"/>
              </a:rPr>
              <a:t>Callum Roberts</a:t>
            </a:r>
            <a:r>
              <a:rPr lang="en">
                <a:solidFill>
                  <a:srgbClr val="FFFFFF"/>
                </a:solidFill>
                <a:latin typeface="Proxima Nova"/>
                <a:ea typeface="Proxima Nova"/>
                <a:cs typeface="Proxima Nova"/>
                <a:sym typeface="Proxima Nova"/>
              </a:rPr>
              <a:t>, </a:t>
            </a:r>
            <a:r>
              <a:rPr lang="en" i="1">
                <a:solidFill>
                  <a:srgbClr val="FFFFFF"/>
                </a:solidFill>
                <a:latin typeface="Proxima Nova"/>
                <a:ea typeface="Proxima Nova"/>
                <a:cs typeface="Proxima Nova"/>
                <a:sym typeface="Proxima Nova"/>
              </a:rPr>
              <a:t>The Ocean of Life</a:t>
            </a:r>
            <a:endParaRPr>
              <a:solidFill>
                <a:srgbClr val="FFFFFF"/>
              </a:solidFill>
              <a:latin typeface="Proxima Nova"/>
              <a:ea typeface="Proxima Nova"/>
              <a:cs typeface="Proxima Nova"/>
              <a:sym typeface="Proxima Nov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30"/>
          <p:cNvPicPr preferRelativeResize="0"/>
          <p:nvPr/>
        </p:nvPicPr>
        <p:blipFill>
          <a:blip r:embed="rId3">
            <a:alphaModFix/>
          </a:blip>
          <a:stretch>
            <a:fillRect/>
          </a:stretch>
        </p:blipFill>
        <p:spPr>
          <a:xfrm>
            <a:off x="-70284" y="-697700"/>
            <a:ext cx="9436968" cy="5898354"/>
          </a:xfrm>
          <a:prstGeom prst="rect">
            <a:avLst/>
          </a:prstGeom>
          <a:noFill/>
          <a:ln>
            <a:noFill/>
          </a:ln>
        </p:spPr>
      </p:pic>
      <p:pic>
        <p:nvPicPr>
          <p:cNvPr id="134" name="Google Shape;134;p30"/>
          <p:cNvPicPr preferRelativeResize="0"/>
          <p:nvPr/>
        </p:nvPicPr>
        <p:blipFill>
          <a:blip r:embed="rId4">
            <a:alphaModFix/>
          </a:blip>
          <a:stretch>
            <a:fillRect/>
          </a:stretch>
        </p:blipFill>
        <p:spPr>
          <a:xfrm>
            <a:off x="-138075" y="-844325"/>
            <a:ext cx="9572550" cy="6381700"/>
          </a:xfrm>
          <a:prstGeom prst="rect">
            <a:avLst/>
          </a:prstGeom>
          <a:noFill/>
          <a:ln>
            <a:noFill/>
          </a:ln>
        </p:spPr>
      </p:pic>
      <p:sp>
        <p:nvSpPr>
          <p:cNvPr id="135" name="Google Shape;135;p30"/>
          <p:cNvSpPr txBox="1"/>
          <p:nvPr/>
        </p:nvSpPr>
        <p:spPr>
          <a:xfrm>
            <a:off x="447750" y="180975"/>
            <a:ext cx="7810500" cy="52506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lnSpc>
                <a:spcPct val="140000"/>
              </a:lnSpc>
              <a:spcBef>
                <a:spcPts val="0"/>
              </a:spcBef>
              <a:spcAft>
                <a:spcPts val="0"/>
              </a:spcAft>
              <a:buNone/>
            </a:pPr>
            <a:r>
              <a:rPr lang="en" sz="1800" b="1">
                <a:solidFill>
                  <a:srgbClr val="FFE599"/>
                </a:solidFill>
                <a:latin typeface="Proxima Nova"/>
                <a:ea typeface="Proxima Nova"/>
                <a:cs typeface="Proxima Nova"/>
                <a:sym typeface="Proxima Nova"/>
              </a:rPr>
              <a:t>   	Can you guess……?</a:t>
            </a:r>
            <a:endParaRPr sz="1800" b="1">
              <a:solidFill>
                <a:srgbClr val="FFE599"/>
              </a:solidFill>
              <a:latin typeface="Proxima Nova"/>
              <a:ea typeface="Proxima Nova"/>
              <a:cs typeface="Proxima Nova"/>
              <a:sym typeface="Proxima Nova"/>
            </a:endParaRPr>
          </a:p>
          <a:p>
            <a:pPr marL="457200" lvl="0" indent="-342900" algn="l" rtl="0">
              <a:spcBef>
                <a:spcPts val="1400"/>
              </a:spcBef>
              <a:spcAft>
                <a:spcPts val="0"/>
              </a:spcAft>
              <a:buClr>
                <a:srgbClr val="FFD966"/>
              </a:buClr>
              <a:buSzPts val="1800"/>
              <a:buFont typeface="Proxima Nova"/>
              <a:buChar char="●"/>
            </a:pPr>
            <a:r>
              <a:rPr lang="en" sz="1800">
                <a:solidFill>
                  <a:schemeClr val="lt1"/>
                </a:solidFill>
                <a:latin typeface="Proxima Nova"/>
                <a:ea typeface="Proxima Nova"/>
                <a:cs typeface="Proxima Nova"/>
                <a:sym typeface="Proxima Nova"/>
              </a:rPr>
              <a:t>Our oceans cover more than ____ </a:t>
            </a:r>
            <a:r>
              <a:rPr lang="en" sz="1800" b="1">
                <a:solidFill>
                  <a:srgbClr val="00FFFF"/>
                </a:solidFill>
                <a:latin typeface="Proxima Nova"/>
                <a:ea typeface="Proxima Nova"/>
                <a:cs typeface="Proxima Nova"/>
                <a:sym typeface="Proxima Nova"/>
              </a:rPr>
              <a:t>percent</a:t>
            </a:r>
            <a:r>
              <a:rPr lang="en" sz="1800">
                <a:solidFill>
                  <a:schemeClr val="lt1"/>
                </a:solidFill>
                <a:latin typeface="Proxima Nova"/>
                <a:ea typeface="Proxima Nova"/>
                <a:cs typeface="Proxima Nova"/>
                <a:sym typeface="Proxima Nova"/>
              </a:rPr>
              <a:t> of the Earth’s surface?</a:t>
            </a:r>
            <a:endParaRPr sz="1800">
              <a:solidFill>
                <a:schemeClr val="lt1"/>
              </a:solidFill>
              <a:latin typeface="Proxima Nova"/>
              <a:ea typeface="Proxima Nova"/>
              <a:cs typeface="Proxima Nova"/>
              <a:sym typeface="Proxima Nova"/>
            </a:endParaRPr>
          </a:p>
          <a:p>
            <a:pPr marL="0" lvl="0" indent="0" algn="l" rtl="0">
              <a:spcBef>
                <a:spcPts val="0"/>
              </a:spcBef>
              <a:spcAft>
                <a:spcPts val="0"/>
              </a:spcAft>
              <a:buNone/>
            </a:pPr>
            <a:endParaRPr sz="1800">
              <a:solidFill>
                <a:schemeClr val="lt1"/>
              </a:solidFill>
              <a:latin typeface="Proxima Nova"/>
              <a:ea typeface="Proxima Nova"/>
              <a:cs typeface="Proxima Nova"/>
              <a:sym typeface="Proxima Nova"/>
            </a:endParaRPr>
          </a:p>
          <a:p>
            <a:pPr marL="457200" lvl="0" indent="-342900" algn="l" rtl="0">
              <a:spcBef>
                <a:spcPts val="0"/>
              </a:spcBef>
              <a:spcAft>
                <a:spcPts val="0"/>
              </a:spcAft>
              <a:buClr>
                <a:srgbClr val="FFD966"/>
              </a:buClr>
              <a:buSzPts val="1800"/>
              <a:buFont typeface="Proxima Nova"/>
              <a:buChar char="●"/>
            </a:pPr>
            <a:r>
              <a:rPr lang="en" sz="1800">
                <a:solidFill>
                  <a:schemeClr val="lt1"/>
                </a:solidFill>
                <a:latin typeface="Proxima Nova"/>
                <a:ea typeface="Proxima Nova"/>
                <a:cs typeface="Proxima Nova"/>
                <a:sym typeface="Proxima Nova"/>
              </a:rPr>
              <a:t>Less than ____ percent of the planet’s oceans have been </a:t>
            </a:r>
            <a:r>
              <a:rPr lang="en" sz="1800" b="1">
                <a:solidFill>
                  <a:srgbClr val="00FFFF"/>
                </a:solidFill>
                <a:latin typeface="Proxima Nova"/>
                <a:ea typeface="Proxima Nova"/>
                <a:cs typeface="Proxima Nova"/>
                <a:sym typeface="Proxima Nova"/>
              </a:rPr>
              <a:t>explored</a:t>
            </a:r>
            <a:r>
              <a:rPr lang="en" sz="1800">
                <a:solidFill>
                  <a:schemeClr val="lt1"/>
                </a:solidFill>
                <a:latin typeface="Proxima Nova"/>
                <a:ea typeface="Proxima Nova"/>
                <a:cs typeface="Proxima Nova"/>
                <a:sym typeface="Proxima Nova"/>
              </a:rPr>
              <a:t>.</a:t>
            </a:r>
            <a:endParaRPr sz="1800">
              <a:solidFill>
                <a:schemeClr val="lt1"/>
              </a:solidFill>
              <a:latin typeface="Proxima Nova"/>
              <a:ea typeface="Proxima Nova"/>
              <a:cs typeface="Proxima Nova"/>
              <a:sym typeface="Proxima Nova"/>
            </a:endParaRPr>
          </a:p>
          <a:p>
            <a:pPr marL="0" lvl="0" indent="0" algn="l" rtl="0">
              <a:spcBef>
                <a:spcPts val="0"/>
              </a:spcBef>
              <a:spcAft>
                <a:spcPts val="0"/>
              </a:spcAft>
              <a:buNone/>
            </a:pPr>
            <a:endParaRPr sz="1800">
              <a:solidFill>
                <a:schemeClr val="lt1"/>
              </a:solidFill>
              <a:latin typeface="Proxima Nova"/>
              <a:ea typeface="Proxima Nova"/>
              <a:cs typeface="Proxima Nova"/>
              <a:sym typeface="Proxima Nova"/>
            </a:endParaRPr>
          </a:p>
          <a:p>
            <a:pPr marL="457200" lvl="0" indent="-342900" algn="l" rtl="0">
              <a:spcBef>
                <a:spcPts val="0"/>
              </a:spcBef>
              <a:spcAft>
                <a:spcPts val="0"/>
              </a:spcAft>
              <a:buClr>
                <a:srgbClr val="FFD966"/>
              </a:buClr>
              <a:buSzPts val="1800"/>
              <a:buFont typeface="Proxima Nova"/>
              <a:buChar char="●"/>
            </a:pPr>
            <a:r>
              <a:rPr lang="en" sz="1800">
                <a:solidFill>
                  <a:schemeClr val="lt1"/>
                </a:solidFill>
                <a:latin typeface="Proxima Nova"/>
                <a:ea typeface="Proxima Nova"/>
                <a:cs typeface="Proxima Nova"/>
                <a:sym typeface="Proxima Nova"/>
              </a:rPr>
              <a:t>Between ____ and ____ percent of the </a:t>
            </a:r>
            <a:r>
              <a:rPr lang="en" sz="1800" b="1">
                <a:solidFill>
                  <a:srgbClr val="00FFFF"/>
                </a:solidFill>
                <a:latin typeface="Proxima Nova"/>
                <a:ea typeface="Proxima Nova"/>
                <a:cs typeface="Proxima Nova"/>
                <a:sym typeface="Proxima Nova"/>
              </a:rPr>
              <a:t>oxygen</a:t>
            </a:r>
            <a:r>
              <a:rPr lang="en" sz="1800" b="1">
                <a:solidFill>
                  <a:schemeClr val="lt1"/>
                </a:solidFill>
                <a:latin typeface="Proxima Nova"/>
                <a:ea typeface="Proxima Nova"/>
                <a:cs typeface="Proxima Nova"/>
                <a:sym typeface="Proxima Nova"/>
              </a:rPr>
              <a:t> </a:t>
            </a:r>
            <a:r>
              <a:rPr lang="en" sz="1800">
                <a:solidFill>
                  <a:schemeClr val="lt1"/>
                </a:solidFill>
                <a:latin typeface="Proxima Nova"/>
                <a:ea typeface="Proxima Nova"/>
                <a:cs typeface="Proxima Nova"/>
                <a:sym typeface="Proxima Nova"/>
              </a:rPr>
              <a:t>we breathe is produced by oceanic plankto</a:t>
            </a:r>
            <a:r>
              <a:rPr lang="en" sz="1800">
                <a:solidFill>
                  <a:srgbClr val="FFFFFF"/>
                </a:solidFill>
                <a:latin typeface="Proxima Nova"/>
                <a:ea typeface="Proxima Nova"/>
                <a:cs typeface="Proxima Nova"/>
                <a:sym typeface="Proxima Nova"/>
              </a:rPr>
              <a:t>n (plants, algae and bacteria that can photosynthesize).</a:t>
            </a:r>
            <a:endParaRPr sz="1800">
              <a:solidFill>
                <a:srgbClr val="FFFFFF"/>
              </a:solidFill>
              <a:latin typeface="Proxima Nova"/>
              <a:ea typeface="Proxima Nova"/>
              <a:cs typeface="Proxima Nova"/>
              <a:sym typeface="Proxima Nova"/>
            </a:endParaRPr>
          </a:p>
          <a:p>
            <a:pPr marL="0" lvl="0" indent="0" algn="l" rtl="0">
              <a:spcBef>
                <a:spcPts val="0"/>
              </a:spcBef>
              <a:spcAft>
                <a:spcPts val="0"/>
              </a:spcAft>
              <a:buNone/>
            </a:pPr>
            <a:endParaRPr sz="1800">
              <a:solidFill>
                <a:srgbClr val="FFFFFF"/>
              </a:solidFill>
              <a:latin typeface="Proxima Nova"/>
              <a:ea typeface="Proxima Nova"/>
              <a:cs typeface="Proxima Nova"/>
              <a:sym typeface="Proxima Nova"/>
            </a:endParaRPr>
          </a:p>
          <a:p>
            <a:pPr marL="457200" lvl="0" indent="-342900" algn="l" rtl="0">
              <a:spcBef>
                <a:spcPts val="0"/>
              </a:spcBef>
              <a:spcAft>
                <a:spcPts val="0"/>
              </a:spcAft>
              <a:buClr>
                <a:srgbClr val="FFD966"/>
              </a:buClr>
              <a:buSzPts val="1800"/>
              <a:buFont typeface="Proxima Nova"/>
              <a:buChar char="●"/>
            </a:pPr>
            <a:r>
              <a:rPr lang="en" sz="1800">
                <a:solidFill>
                  <a:srgbClr val="FFFFFF"/>
                </a:solidFill>
                <a:latin typeface="Proxima Nova"/>
                <a:ea typeface="Proxima Nova"/>
                <a:cs typeface="Proxima Nova"/>
                <a:sym typeface="Proxima Nova"/>
              </a:rPr>
              <a:t>When we’re born, </a:t>
            </a:r>
            <a:r>
              <a:rPr lang="en" sz="1800" b="1">
                <a:solidFill>
                  <a:srgbClr val="00FFFF"/>
                </a:solidFill>
                <a:latin typeface="Proxima Nova"/>
                <a:ea typeface="Proxima Nova"/>
                <a:cs typeface="Proxima Nova"/>
                <a:sym typeface="Proxima Nova"/>
              </a:rPr>
              <a:t>our bodies</a:t>
            </a:r>
            <a:r>
              <a:rPr lang="en" sz="1800">
                <a:solidFill>
                  <a:srgbClr val="FFFFFF"/>
                </a:solidFill>
                <a:latin typeface="Proxima Nova"/>
                <a:ea typeface="Proxima Nova"/>
                <a:cs typeface="Proxima Nova"/>
                <a:sym typeface="Proxima Nova"/>
              </a:rPr>
              <a:t> are approximately _____% water.  As we age, that number drops below ______%, but the brain continues to be ______ % water.</a:t>
            </a:r>
            <a:endParaRPr sz="1800">
              <a:solidFill>
                <a:srgbClr val="FFFFFF"/>
              </a:solidFill>
              <a:latin typeface="Proxima Nova"/>
              <a:ea typeface="Proxima Nova"/>
              <a:cs typeface="Proxima Nova"/>
              <a:sym typeface="Proxima Nova"/>
            </a:endParaRPr>
          </a:p>
          <a:p>
            <a:pPr marL="457200" lvl="0" indent="0" algn="l" rtl="0">
              <a:spcBef>
                <a:spcPts val="0"/>
              </a:spcBef>
              <a:spcAft>
                <a:spcPts val="0"/>
              </a:spcAft>
              <a:buNone/>
            </a:pPr>
            <a:endParaRPr sz="1800">
              <a:solidFill>
                <a:schemeClr val="lt1"/>
              </a:solidFill>
              <a:latin typeface="Proxima Nova"/>
              <a:ea typeface="Proxima Nova"/>
              <a:cs typeface="Proxima Nova"/>
              <a:sym typeface="Proxima Nova"/>
            </a:endParaRPr>
          </a:p>
          <a:p>
            <a:pPr marL="457200" lvl="0" indent="-342900" algn="l" rtl="0">
              <a:spcBef>
                <a:spcPts val="0"/>
              </a:spcBef>
              <a:spcAft>
                <a:spcPts val="0"/>
              </a:spcAft>
              <a:buClr>
                <a:srgbClr val="FFD966"/>
              </a:buClr>
              <a:buSzPts val="1800"/>
              <a:buFont typeface="Proxima Nova"/>
              <a:buChar char="●"/>
            </a:pPr>
            <a:r>
              <a:rPr lang="en" sz="1800">
                <a:solidFill>
                  <a:schemeClr val="lt1"/>
                </a:solidFill>
                <a:latin typeface="Proxima Nova"/>
                <a:ea typeface="Proxima Nova"/>
                <a:cs typeface="Proxima Nova"/>
                <a:sym typeface="Proxima Nova"/>
              </a:rPr>
              <a:t>It’s estimated that 80 percent of the world’s population lives within ____ </a:t>
            </a:r>
            <a:r>
              <a:rPr lang="en" sz="1800" b="1">
                <a:solidFill>
                  <a:srgbClr val="00FFFF"/>
                </a:solidFill>
                <a:latin typeface="Proxima Nova"/>
                <a:ea typeface="Proxima Nova"/>
                <a:cs typeface="Proxima Nova"/>
                <a:sym typeface="Proxima Nova"/>
              </a:rPr>
              <a:t>miles</a:t>
            </a:r>
            <a:r>
              <a:rPr lang="en" sz="1800">
                <a:solidFill>
                  <a:schemeClr val="lt1"/>
                </a:solidFill>
                <a:latin typeface="Proxima Nova"/>
                <a:ea typeface="Proxima Nova"/>
                <a:cs typeface="Proxima Nova"/>
                <a:sym typeface="Proxima Nova"/>
              </a:rPr>
              <a:t> of the coastline of an ocean, lake, or river.</a:t>
            </a:r>
            <a:endParaRPr sz="1800">
              <a:solidFill>
                <a:schemeClr val="lt1"/>
              </a:solidFill>
              <a:latin typeface="Proxima Nova"/>
              <a:ea typeface="Proxima Nova"/>
              <a:cs typeface="Proxima Nova"/>
              <a:sym typeface="Proxima Nova"/>
            </a:endParaRPr>
          </a:p>
          <a:p>
            <a:pPr marL="0" lvl="0" indent="0" algn="l" rtl="0">
              <a:spcBef>
                <a:spcPts val="0"/>
              </a:spcBef>
              <a:spcAft>
                <a:spcPts val="0"/>
              </a:spcAft>
              <a:buNone/>
            </a:pPr>
            <a:endParaRPr sz="1800">
              <a:solidFill>
                <a:schemeClr val="lt1"/>
              </a:solidFill>
              <a:latin typeface="Proxima Nova"/>
              <a:ea typeface="Proxima Nova"/>
              <a:cs typeface="Proxima Nova"/>
              <a:sym typeface="Proxima Nova"/>
            </a:endParaRPr>
          </a:p>
          <a:p>
            <a:pPr marL="457200" lvl="0" indent="0" algn="l" rtl="0">
              <a:lnSpc>
                <a:spcPct val="140000"/>
              </a:lnSpc>
              <a:spcBef>
                <a:spcPts val="0"/>
              </a:spcBef>
              <a:spcAft>
                <a:spcPts val="0"/>
              </a:spcAft>
              <a:buNone/>
            </a:pPr>
            <a:endParaRPr sz="1800">
              <a:solidFill>
                <a:srgbClr val="FFE599"/>
              </a:solidFill>
              <a:latin typeface="Proxima Nova"/>
              <a:ea typeface="Proxima Nova"/>
              <a:cs typeface="Proxima Nova"/>
              <a:sym typeface="Proxima Nova"/>
            </a:endParaRPr>
          </a:p>
          <a:p>
            <a:pPr marL="0" lvl="0" indent="0" algn="l" rtl="0">
              <a:spcBef>
                <a:spcPts val="1400"/>
              </a:spcBef>
              <a:spcAft>
                <a:spcPts val="0"/>
              </a:spcAft>
              <a:buNone/>
            </a:pPr>
            <a:endParaRPr sz="1800">
              <a:solidFill>
                <a:srgbClr val="FFE599"/>
              </a:solidFill>
              <a:latin typeface="Proxima Nova"/>
              <a:ea typeface="Proxima Nova"/>
              <a:cs typeface="Proxima Nova"/>
              <a:sym typeface="Proxima Nov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39"/>
        <p:cNvGrpSpPr/>
        <p:nvPr/>
      </p:nvGrpSpPr>
      <p:grpSpPr>
        <a:xfrm>
          <a:off x="0" y="0"/>
          <a:ext cx="0" cy="0"/>
          <a:chOff x="0" y="0"/>
          <a:chExt cx="0" cy="0"/>
        </a:xfrm>
      </p:grpSpPr>
      <p:sp>
        <p:nvSpPr>
          <p:cNvPr id="140" name="Google Shape;140;p31"/>
          <p:cNvSpPr txBox="1"/>
          <p:nvPr/>
        </p:nvSpPr>
        <p:spPr>
          <a:xfrm>
            <a:off x="597700" y="2817025"/>
            <a:ext cx="7243800" cy="15453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2100">
                <a:solidFill>
                  <a:srgbClr val="FFFFFF"/>
                </a:solidFill>
                <a:latin typeface="Proxima Nova"/>
                <a:ea typeface="Proxima Nova"/>
                <a:cs typeface="Proxima Nova"/>
                <a:sym typeface="Proxima Nova"/>
              </a:rPr>
              <a:t>Within the human body, the brain is 80% water.  </a:t>
            </a:r>
            <a:endParaRPr sz="2100">
              <a:solidFill>
                <a:srgbClr val="FFFFFF"/>
              </a:solidFill>
              <a:latin typeface="Proxima Nova"/>
              <a:ea typeface="Proxima Nova"/>
              <a:cs typeface="Proxima Nova"/>
              <a:sym typeface="Proxima Nova"/>
            </a:endParaRPr>
          </a:p>
          <a:p>
            <a:pPr marL="0" lvl="0" indent="0" algn="l" rtl="0">
              <a:spcBef>
                <a:spcPts val="0"/>
              </a:spcBef>
              <a:spcAft>
                <a:spcPts val="0"/>
              </a:spcAft>
              <a:buNone/>
            </a:pPr>
            <a:r>
              <a:rPr lang="en" sz="2100">
                <a:solidFill>
                  <a:srgbClr val="FFFFFF"/>
                </a:solidFill>
                <a:latin typeface="Proxima Nova"/>
                <a:ea typeface="Proxima Nova"/>
                <a:cs typeface="Proxima Nova"/>
                <a:sym typeface="Proxima Nova"/>
              </a:rPr>
              <a:t>Blood is 93% water.  </a:t>
            </a:r>
            <a:endParaRPr sz="2100">
              <a:solidFill>
                <a:srgbClr val="FFFFFF"/>
              </a:solidFill>
              <a:latin typeface="Proxima Nova"/>
              <a:ea typeface="Proxima Nova"/>
              <a:cs typeface="Proxima Nova"/>
              <a:sym typeface="Proxima Nova"/>
            </a:endParaRPr>
          </a:p>
          <a:p>
            <a:pPr marL="0" lvl="0" indent="0" algn="l" rtl="0">
              <a:spcBef>
                <a:spcPts val="0"/>
              </a:spcBef>
              <a:spcAft>
                <a:spcPts val="0"/>
              </a:spcAft>
              <a:buNone/>
            </a:pPr>
            <a:r>
              <a:rPr lang="en" sz="2100">
                <a:solidFill>
                  <a:srgbClr val="FFFFFF"/>
                </a:solidFill>
                <a:latin typeface="Proxima Nova"/>
                <a:ea typeface="Proxima Nova"/>
                <a:cs typeface="Proxima Nova"/>
                <a:sym typeface="Proxima Nova"/>
              </a:rPr>
              <a:t>Muscle is 75% water.  </a:t>
            </a:r>
            <a:endParaRPr sz="2100">
              <a:solidFill>
                <a:srgbClr val="FFFFFF"/>
              </a:solidFill>
              <a:latin typeface="Proxima Nova"/>
              <a:ea typeface="Proxima Nova"/>
              <a:cs typeface="Proxima Nova"/>
              <a:sym typeface="Proxima Nova"/>
            </a:endParaRPr>
          </a:p>
          <a:p>
            <a:pPr marL="0" lvl="0" indent="0" algn="l" rtl="0">
              <a:spcBef>
                <a:spcPts val="0"/>
              </a:spcBef>
              <a:spcAft>
                <a:spcPts val="0"/>
              </a:spcAft>
              <a:buNone/>
            </a:pPr>
            <a:r>
              <a:rPr lang="en" sz="2100">
                <a:solidFill>
                  <a:srgbClr val="FFFFFF"/>
                </a:solidFill>
                <a:latin typeface="Proxima Nova"/>
                <a:ea typeface="Proxima Nova"/>
                <a:cs typeface="Proxima Nova"/>
                <a:sym typeface="Proxima Nova"/>
              </a:rPr>
              <a:t>Every bone is approximately 22% water.</a:t>
            </a:r>
            <a:endParaRPr sz="2100">
              <a:solidFill>
                <a:srgbClr val="FFFFFF"/>
              </a:solidFill>
              <a:latin typeface="Proxima Nova"/>
              <a:ea typeface="Proxima Nova"/>
              <a:cs typeface="Proxima Nova"/>
              <a:sym typeface="Proxima Nova"/>
            </a:endParaRPr>
          </a:p>
          <a:p>
            <a:pPr marL="0" lvl="0" indent="457200" algn="l" rtl="0">
              <a:spcBef>
                <a:spcPts val="0"/>
              </a:spcBef>
              <a:spcAft>
                <a:spcPts val="0"/>
              </a:spcAft>
              <a:buNone/>
            </a:pPr>
            <a:endParaRPr sz="2100">
              <a:solidFill>
                <a:srgbClr val="FFFFFF"/>
              </a:solidFill>
              <a:latin typeface="Proxima Nova"/>
              <a:ea typeface="Proxima Nova"/>
              <a:cs typeface="Proxima Nova"/>
              <a:sym typeface="Proxima Nova"/>
            </a:endParaRPr>
          </a:p>
        </p:txBody>
      </p:sp>
      <p:pic>
        <p:nvPicPr>
          <p:cNvPr id="141" name="Google Shape;141;p31"/>
          <p:cNvPicPr preferRelativeResize="0"/>
          <p:nvPr/>
        </p:nvPicPr>
        <p:blipFill>
          <a:blip r:embed="rId3">
            <a:alphaModFix/>
          </a:blip>
          <a:stretch>
            <a:fillRect/>
          </a:stretch>
        </p:blipFill>
        <p:spPr>
          <a:xfrm>
            <a:off x="0" y="245275"/>
            <a:ext cx="9143998" cy="3376792"/>
          </a:xfrm>
          <a:prstGeom prst="rect">
            <a:avLst/>
          </a:prstGeom>
          <a:noFill/>
          <a:ln>
            <a:noFill/>
          </a:ln>
        </p:spPr>
      </p:pic>
      <p:sp>
        <p:nvSpPr>
          <p:cNvPr id="142" name="Google Shape;142;p31"/>
          <p:cNvSpPr txBox="1"/>
          <p:nvPr/>
        </p:nvSpPr>
        <p:spPr>
          <a:xfrm>
            <a:off x="1943100" y="4362325"/>
            <a:ext cx="6953400" cy="9336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2100" b="1">
                <a:solidFill>
                  <a:schemeClr val="lt1"/>
                </a:solidFill>
                <a:latin typeface="Proxima Nova"/>
                <a:ea typeface="Proxima Nova"/>
                <a:cs typeface="Proxima Nova"/>
                <a:sym typeface="Proxima Nova"/>
              </a:rPr>
              <a:t>And, in every breath, we breathe with the ocean...</a:t>
            </a:r>
            <a:endParaRPr sz="2100" b="1">
              <a:solidFill>
                <a:schemeClr val="lt1"/>
              </a:solidFill>
              <a:latin typeface="Proxima Nova"/>
              <a:ea typeface="Proxima Nova"/>
              <a:cs typeface="Proxima Nova"/>
              <a:sym typeface="Proxima Nov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46"/>
        <p:cNvGrpSpPr/>
        <p:nvPr/>
      </p:nvGrpSpPr>
      <p:grpSpPr>
        <a:xfrm>
          <a:off x="0" y="0"/>
          <a:ext cx="0" cy="0"/>
          <a:chOff x="0" y="0"/>
          <a:chExt cx="0" cy="0"/>
        </a:xfrm>
      </p:grpSpPr>
      <p:pic>
        <p:nvPicPr>
          <p:cNvPr id="147" name="Google Shape;147;p32">
            <a:hlinkClick r:id="rId3"/>
          </p:cNvPr>
          <p:cNvPicPr preferRelativeResize="0"/>
          <p:nvPr/>
        </p:nvPicPr>
        <p:blipFill>
          <a:blip r:embed="rId4">
            <a:alphaModFix/>
          </a:blip>
          <a:stretch>
            <a:fillRect/>
          </a:stretch>
        </p:blipFill>
        <p:spPr>
          <a:xfrm>
            <a:off x="-2" y="-611975"/>
            <a:ext cx="9144000" cy="6096000"/>
          </a:xfrm>
          <a:prstGeom prst="rect">
            <a:avLst/>
          </a:prstGeom>
          <a:noFill/>
          <a:ln>
            <a:noFill/>
          </a:ln>
        </p:spPr>
      </p:pic>
      <p:sp>
        <p:nvSpPr>
          <p:cNvPr id="148" name="Google Shape;148;p32"/>
          <p:cNvSpPr txBox="1"/>
          <p:nvPr/>
        </p:nvSpPr>
        <p:spPr>
          <a:xfrm>
            <a:off x="3513591" y="3834575"/>
            <a:ext cx="4821900" cy="10074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3400" b="1" i="1" dirty="0">
                <a:solidFill>
                  <a:srgbClr val="CFE2F3"/>
                </a:solidFill>
                <a:uFill>
                  <a:noFill/>
                </a:uFill>
                <a:latin typeface="Proxima Nova"/>
                <a:ea typeface="Proxima Nova"/>
                <a:cs typeface="Proxima Nova"/>
                <a:sym typeface="Proxima Nova"/>
                <a:hlinkClick r:id="rId3">
                  <a:extLst>
                    <a:ext uri="{A12FA001-AC4F-418D-AE19-62706E023703}">
                      <ahyp:hlinkClr xmlns:ahyp="http://schemas.microsoft.com/office/drawing/2018/hyperlinkcolor" val="tx"/>
                    </a:ext>
                  </a:extLst>
                </a:hlinkClick>
              </a:rPr>
              <a:t>Why the Ocean Matters</a:t>
            </a:r>
            <a:endParaRPr sz="3400" b="1" i="1" dirty="0">
              <a:solidFill>
                <a:srgbClr val="CFE2F3"/>
              </a:solidFill>
              <a:latin typeface="Proxima Nova"/>
              <a:ea typeface="Proxima Nova"/>
              <a:cs typeface="Proxima Nova"/>
              <a:sym typeface="Proxima Nova"/>
            </a:endParaRPr>
          </a:p>
        </p:txBody>
      </p:sp>
      <p:pic>
        <p:nvPicPr>
          <p:cNvPr id="149" name="Google Shape;149;p32">
            <a:hlinkClick r:id="rId3"/>
          </p:cNvPr>
          <p:cNvPicPr preferRelativeResize="0"/>
          <p:nvPr/>
        </p:nvPicPr>
        <p:blipFill>
          <a:blip r:embed="rId5">
            <a:alphaModFix/>
          </a:blip>
          <a:stretch>
            <a:fillRect/>
          </a:stretch>
        </p:blipFill>
        <p:spPr>
          <a:xfrm>
            <a:off x="6010275" y="2272475"/>
            <a:ext cx="1562101" cy="1562101"/>
          </a:xfrm>
          <a:prstGeom prst="rect">
            <a:avLst/>
          </a:prstGeom>
          <a:noFill/>
          <a:ln>
            <a:noFill/>
          </a:ln>
          <a:effectLst>
            <a:outerShdw blurRad="57150" dist="19050" dir="5400000" algn="bl" rotWithShape="0">
              <a:srgbClr val="000000">
                <a:alpha val="50000"/>
              </a:srgbClr>
            </a:outerShdw>
          </a:effectLst>
        </p:spPr>
      </p:pic>
      <p:sp>
        <p:nvSpPr>
          <p:cNvPr id="6" name="TextBox 5">
            <a:extLst>
              <a:ext uri="{FF2B5EF4-FFF2-40B4-BE49-F238E27FC236}">
                <a16:creationId xmlns:a16="http://schemas.microsoft.com/office/drawing/2014/main" id="{FEDDE0AB-9C45-9C46-A30D-F1264AF86B01}"/>
              </a:ext>
            </a:extLst>
          </p:cNvPr>
          <p:cNvSpPr txBox="1"/>
          <p:nvPr/>
        </p:nvSpPr>
        <p:spPr>
          <a:xfrm>
            <a:off x="314325" y="201512"/>
            <a:ext cx="4686300" cy="615553"/>
          </a:xfrm>
          <a:prstGeom prst="rect">
            <a:avLst/>
          </a:prstGeom>
          <a:noFill/>
        </p:spPr>
        <p:txBody>
          <a:bodyPr wrap="square">
            <a:spAutoFit/>
          </a:bodyPr>
          <a:lstStyle/>
          <a:p>
            <a:pPr marL="0" lvl="0" indent="0" algn="l" rtl="0">
              <a:spcBef>
                <a:spcPts val="0"/>
              </a:spcBef>
              <a:spcAft>
                <a:spcPts val="0"/>
              </a:spcAft>
              <a:buNone/>
            </a:pPr>
            <a:r>
              <a:rPr lang="en-US" sz="3400" b="1" i="1" dirty="0">
                <a:solidFill>
                  <a:srgbClr val="CFE2F3"/>
                </a:solidFill>
                <a:uFill>
                  <a:noFill/>
                </a:uFill>
                <a:latin typeface="Proxima Nova"/>
                <a:ea typeface="Proxima Nova"/>
                <a:cs typeface="Proxima Nova"/>
                <a:sym typeface="Proxima Nova"/>
              </a:rPr>
              <a:t>One Step Closer</a:t>
            </a:r>
            <a:endParaRPr lang="en-US" sz="3400" b="1" i="1" dirty="0">
              <a:solidFill>
                <a:srgbClr val="CFE2F3"/>
              </a:solidFill>
              <a:latin typeface="Proxima Nova"/>
              <a:ea typeface="Proxima Nova"/>
              <a:cs typeface="Proxima Nova"/>
              <a:sym typeface="Proxima Nova"/>
            </a:endParaRPr>
          </a:p>
        </p:txBody>
      </p:sp>
      <p:pic>
        <p:nvPicPr>
          <p:cNvPr id="7" name="Google Shape;149;p32">
            <a:hlinkClick r:id="rId6"/>
            <a:extLst>
              <a:ext uri="{FF2B5EF4-FFF2-40B4-BE49-F238E27FC236}">
                <a16:creationId xmlns:a16="http://schemas.microsoft.com/office/drawing/2014/main" id="{6A8914EA-7727-9A47-B63B-B8435193270C}"/>
              </a:ext>
            </a:extLst>
          </p:cNvPr>
          <p:cNvPicPr preferRelativeResize="0"/>
          <p:nvPr/>
        </p:nvPicPr>
        <p:blipFill>
          <a:blip r:embed="rId5">
            <a:alphaModFix/>
          </a:blip>
          <a:stretch>
            <a:fillRect/>
          </a:stretch>
        </p:blipFill>
        <p:spPr>
          <a:xfrm>
            <a:off x="1571624" y="1009649"/>
            <a:ext cx="1562101" cy="1562101"/>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53"/>
        <p:cNvGrpSpPr/>
        <p:nvPr/>
      </p:nvGrpSpPr>
      <p:grpSpPr>
        <a:xfrm>
          <a:off x="0" y="0"/>
          <a:ext cx="0" cy="0"/>
          <a:chOff x="0" y="0"/>
          <a:chExt cx="0" cy="0"/>
        </a:xfrm>
      </p:grpSpPr>
      <p:pic>
        <p:nvPicPr>
          <p:cNvPr id="154" name="Google Shape;154;p33"/>
          <p:cNvPicPr preferRelativeResize="0"/>
          <p:nvPr/>
        </p:nvPicPr>
        <p:blipFill>
          <a:blip r:embed="rId3">
            <a:alphaModFix/>
          </a:blip>
          <a:stretch>
            <a:fillRect/>
          </a:stretch>
        </p:blipFill>
        <p:spPr>
          <a:xfrm>
            <a:off x="-138125" y="-897750"/>
            <a:ext cx="9420225" cy="6287201"/>
          </a:xfrm>
          <a:prstGeom prst="rect">
            <a:avLst/>
          </a:prstGeom>
          <a:noFill/>
          <a:ln>
            <a:noFill/>
          </a:ln>
        </p:spPr>
      </p:pic>
      <p:sp>
        <p:nvSpPr>
          <p:cNvPr id="155" name="Google Shape;155;p33"/>
          <p:cNvSpPr txBox="1"/>
          <p:nvPr/>
        </p:nvSpPr>
        <p:spPr>
          <a:xfrm>
            <a:off x="404825" y="1383525"/>
            <a:ext cx="3279000" cy="74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6" name="Google Shape;156;p33"/>
          <p:cNvSpPr txBox="1"/>
          <p:nvPr/>
        </p:nvSpPr>
        <p:spPr>
          <a:xfrm>
            <a:off x="583400" y="1621725"/>
            <a:ext cx="3279000" cy="8643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2300" b="1">
                <a:solidFill>
                  <a:srgbClr val="FFFFFF"/>
                </a:solidFill>
                <a:uFill>
                  <a:noFill/>
                </a:uFill>
                <a:latin typeface="Proxima Nova"/>
                <a:ea typeface="Proxima Nova"/>
                <a:cs typeface="Proxima Nova"/>
                <a:sym typeface="Proxima Nova"/>
                <a:hlinkClick r:id="rId4">
                  <a:extLst>
                    <a:ext uri="{A12FA001-AC4F-418D-AE19-62706E023703}">
                      <ahyp:hlinkClr xmlns:ahyp="http://schemas.microsoft.com/office/drawing/2018/hyperlinkcolor" val="tx"/>
                    </a:ext>
                  </a:extLst>
                </a:hlinkClick>
              </a:rPr>
              <a:t>What’s happening to the world’s oceans</a:t>
            </a:r>
            <a:r>
              <a:rPr lang="en" sz="2300" b="1">
                <a:solidFill>
                  <a:srgbClr val="FFFFFF"/>
                </a:solidFill>
                <a:latin typeface="Proxima Nova"/>
                <a:ea typeface="Proxima Nova"/>
                <a:cs typeface="Proxima Nova"/>
                <a:sym typeface="Proxima Nova"/>
              </a:rPr>
              <a:t>?</a:t>
            </a:r>
            <a:endParaRPr sz="2300" b="1">
              <a:solidFill>
                <a:srgbClr val="FFFFFF"/>
              </a:solidFill>
              <a:latin typeface="Proxima Nova"/>
              <a:ea typeface="Proxima Nova"/>
              <a:cs typeface="Proxima Nova"/>
              <a:sym typeface="Proxima Nova"/>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1363</Words>
  <Application>Microsoft Macintosh PowerPoint</Application>
  <PresentationFormat>On-screen Show (16:9)</PresentationFormat>
  <Paragraphs>109</Paragraphs>
  <Slides>18</Slides>
  <Notes>18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18</vt:i4>
      </vt:variant>
    </vt:vector>
  </HeadingPairs>
  <TitlesOfParts>
    <vt:vector size="26" baseType="lpstr">
      <vt:lpstr>Calibri</vt:lpstr>
      <vt:lpstr>Arial</vt:lpstr>
      <vt:lpstr>Proxima Nova Extrabold</vt:lpstr>
      <vt:lpstr>Gill Sans</vt:lpstr>
      <vt:lpstr>Proxima Nova</vt:lpstr>
      <vt:lpstr>Ribeye Marrow</vt:lpstr>
      <vt:lpstr>Simple Light</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Arathi Govind</cp:lastModifiedBy>
  <cp:revision>2</cp:revision>
  <dcterms:modified xsi:type="dcterms:W3CDTF">2021-10-21T14:05:39Z</dcterms:modified>
</cp:coreProperties>
</file>