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3" r:id="rId15"/>
    <p:sldId id="270" r:id="rId16"/>
    <p:sldId id="272" r:id="rId1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Proxima Nova" panose="02000506030000020004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529"/>
    <p:restoredTop sz="94629"/>
  </p:normalViewPr>
  <p:slideViewPr>
    <p:cSldViewPr snapToGrid="0">
      <p:cViewPr varScale="1">
        <p:scale>
          <a:sx n="117" d="100"/>
          <a:sy n="117" d="100"/>
        </p:scale>
        <p:origin x="176" y="6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HCDVN7DCzYE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2GRbcxBccYXqtegRA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944d9947b0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944d9947b0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944d9947b0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944d9947b0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A short video you might use to illustrate the scientific story of Earth “</a:t>
            </a:r>
            <a:r>
              <a:rPr lang="en" b="1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Earth 101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,” National Geographic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aa7e0bf51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aa7e0bf51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might invite students to write down (maybe share in the chat if online)  the</a:t>
            </a: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first 3-5 words 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 come when they  hear the word ‘environment’”? (*again without edits; the first words that come to you)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Any</a:t>
            </a: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patterns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the words that can be found?  </a:t>
            </a: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is our attention most focused?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aa7e0bf51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aa7e0bf51e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aa7e0bf51e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aa7e0bf51e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might be some of the impacts (results) of having a narrow idea of who is an “environmentalist”?  Impacts on the Earth?  On our communities?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 is telling the story of Earth and Nature/natural resources? (*How could you research this?) 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○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voices are</a:t>
            </a:r>
            <a:r>
              <a:rPr lang="en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being heard?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○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does the “environment” need</a:t>
            </a: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protection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944d9947b0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944d9947b0_0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Full quote: </a:t>
            </a: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“It really boils down to this: that all life is interrelated. We are all caught in an inescapable network of mutuality, tied into a single garment of destiny. Whatever affects one destiny, affects all indirectly.”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926937f1c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926937f1c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9809aab1d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9809aab1d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9b3eaaeed6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9b3eaaeed6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944d9947b0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944d9947b0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story ripples into the whole world…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9c690d923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9c690d923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9809aab1d5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9809aab1d5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You could invite students to share words in the chat and/or use a Google Form: </a:t>
            </a:r>
            <a:r>
              <a:rPr lang="en" sz="1300" u="sng">
                <a:solidFill>
                  <a:srgbClr val="0097A7"/>
                </a:solidFill>
                <a:latin typeface="Proxima Nova"/>
                <a:ea typeface="Proxima Nova"/>
                <a:cs typeface="Proxima Nova"/>
                <a:sym typeface="Proxima Nov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https://forms.gle/2GRbcxBccYXqtegRA</a:t>
            </a:r>
            <a:endParaRPr sz="13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9c0fee4e4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9c0fee4e4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a photograph taken by astronauts on the </a:t>
            </a: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Apollo 8 mission to the moon in 1968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(Bill Anders, Frank Borman, and Jim Lovell), and later given the name “</a:t>
            </a: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Earthrise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 The “Earthrise” photograph is often referred to as </a:t>
            </a: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“the image that shared the world,”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because it was the first photograph that showed the Earth from space (sort of like Earth looking in a mirror).</a:t>
            </a:r>
            <a:endParaRPr sz="13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9b3eaaeed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9b3eaaeed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Proxima Nova"/>
                <a:ea typeface="Proxima Nova"/>
                <a:cs typeface="Proxima Nova"/>
                <a:sym typeface="Proxima Nova"/>
              </a:rPr>
              <a:t>https://youtu.be/_wRmNY5JkVk</a:t>
            </a:r>
            <a:endParaRPr sz="13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944d9947b0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944d9947b0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52 years after this photograph was taken, how might we build on “Earthrise”?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○"/>
            </a:pP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might it mean to us and the world right now?  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○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people relating to the Earth as “one ecosystem”? 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■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“shared home”?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■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Why?  Why not?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technology to see images like this often (ex. Google maps, Google Earth, NASA websites)....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○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we going deeper, understanding of the Earth and each person’s relationship to it? 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○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we creating new images that inspire and encourage us? 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■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we focusing on?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vimeo.com/397449205" TargetMode="Externa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XLTi5n3p14?t=498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WBS6a4rgsoE&amp;ab_channel=BigSkyDocumentaryFilmFestiva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https://www.youtube.com/watch?v=_wRmNY5JkVk&amp;feature=youtu.be&amp;ab_channel=TheRedfordCenter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971575"/>
            <a:ext cx="8839201" cy="960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971575"/>
            <a:ext cx="8839201" cy="9604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2229" y="339725"/>
            <a:ext cx="4239549" cy="4193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3"/>
          <p:cNvPicPr preferRelativeResize="0"/>
          <p:nvPr/>
        </p:nvPicPr>
        <p:blipFill rotWithShape="1">
          <a:blip r:embed="rId3">
            <a:alphaModFix amt="47000"/>
          </a:blip>
          <a:srcRect t="60364"/>
          <a:stretch/>
        </p:blipFill>
        <p:spPr>
          <a:xfrm>
            <a:off x="0" y="3181350"/>
            <a:ext cx="9144000" cy="3624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2741" y="-199925"/>
            <a:ext cx="3034884" cy="3001799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3"/>
          <p:cNvSpPr txBox="1"/>
          <p:nvPr/>
        </p:nvSpPr>
        <p:spPr>
          <a:xfrm>
            <a:off x="1061108" y="2571750"/>
            <a:ext cx="73998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What do we mean when we say “</a:t>
            </a:r>
            <a:r>
              <a:rPr lang="en" sz="27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environment</a:t>
            </a:r>
            <a:r>
              <a:rPr lang="en" sz="23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”?</a:t>
            </a:r>
            <a:endParaRPr sz="23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700" b="1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1519953" y="1549341"/>
            <a:ext cx="12183903" cy="9131823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4"/>
          <p:cNvSpPr txBox="1"/>
          <p:nvPr/>
        </p:nvSpPr>
        <p:spPr>
          <a:xfrm>
            <a:off x="1061108" y="2571750"/>
            <a:ext cx="73998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What do we mean when we say “</a:t>
            </a:r>
            <a:r>
              <a:rPr lang="en" sz="27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environment</a:t>
            </a:r>
            <a:r>
              <a:rPr lang="en" sz="23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”?</a:t>
            </a:r>
            <a:endParaRPr sz="23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700" b="1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2" name="Google Shape;132;p24"/>
          <p:cNvSpPr txBox="1"/>
          <p:nvPr/>
        </p:nvSpPr>
        <p:spPr>
          <a:xfrm>
            <a:off x="1537174" y="2015756"/>
            <a:ext cx="5753100" cy="8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What do we include?</a:t>
            </a:r>
            <a:endParaRPr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Where are the boundaries and borders?</a:t>
            </a:r>
            <a:endParaRPr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3" name="Google Shape;133;p24"/>
          <p:cNvSpPr txBox="1"/>
          <p:nvPr/>
        </p:nvSpPr>
        <p:spPr>
          <a:xfrm>
            <a:off x="1475175" y="842100"/>
            <a:ext cx="3000000" cy="6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“go further”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735634"/>
            <a:ext cx="9144000" cy="9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2741" y="-199925"/>
            <a:ext cx="3034884" cy="3001799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5"/>
          <p:cNvSpPr txBox="1"/>
          <p:nvPr/>
        </p:nvSpPr>
        <p:spPr>
          <a:xfrm>
            <a:off x="646325" y="1114075"/>
            <a:ext cx="60582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5"/>
          <p:cNvSpPr txBox="1"/>
          <p:nvPr/>
        </p:nvSpPr>
        <p:spPr>
          <a:xfrm>
            <a:off x="2120550" y="3093150"/>
            <a:ext cx="6461400" cy="18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An “environmentalist” </a:t>
            </a:r>
            <a:r>
              <a:rPr lang="en" i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can</a:t>
            </a:r>
            <a:r>
              <a:rPr lang="en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be a profession, and is often associated with only a small section of people, but here is the definition in the dictionary: </a:t>
            </a:r>
            <a:endParaRPr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“An </a:t>
            </a:r>
            <a:r>
              <a:rPr lang="en" b="1">
                <a:solidFill>
                  <a:srgbClr val="8E7CC3"/>
                </a:solidFill>
                <a:latin typeface="Proxima Nova"/>
                <a:ea typeface="Proxima Nova"/>
                <a:cs typeface="Proxima Nova"/>
                <a:sym typeface="Proxima Nova"/>
              </a:rPr>
              <a:t>environmentalist</a:t>
            </a:r>
            <a:r>
              <a:rPr lang="en">
                <a:solidFill>
                  <a:srgbClr val="674EA7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is a person who is concerned with and/or </a:t>
            </a:r>
            <a:endParaRPr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advocates for the protection of the environment,”</a:t>
            </a:r>
            <a:endParaRPr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of and from which we all emerge.</a:t>
            </a:r>
            <a:endParaRPr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142" name="Google Shape;142;p25"/>
          <p:cNvSpPr txBox="1"/>
          <p:nvPr/>
        </p:nvSpPr>
        <p:spPr>
          <a:xfrm>
            <a:off x="3118508" y="2571750"/>
            <a:ext cx="73998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7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Who</a:t>
            </a:r>
            <a:r>
              <a:rPr lang="en" sz="27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" sz="23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is an </a:t>
            </a:r>
            <a:r>
              <a:rPr lang="en" sz="27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“</a:t>
            </a:r>
            <a:r>
              <a:rPr lang="en" sz="2700" b="1">
                <a:solidFill>
                  <a:schemeClr val="lt1"/>
                </a:solidFill>
                <a:uFill>
                  <a:noFill/>
                </a:uFill>
                <a:latin typeface="Proxima Nova"/>
                <a:ea typeface="Proxima Nova"/>
                <a:cs typeface="Proxima Nova"/>
                <a:sym typeface="Proxima Nov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environmentalist</a:t>
            </a:r>
            <a:r>
              <a:rPr lang="en" sz="27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”?</a:t>
            </a:r>
            <a:endParaRPr sz="27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C3F933B-F459-C041-B424-125E34A3227B}"/>
              </a:ext>
            </a:extLst>
          </p:cNvPr>
          <p:cNvSpPr txBox="1"/>
          <p:nvPr/>
        </p:nvSpPr>
        <p:spPr>
          <a:xfrm>
            <a:off x="718457" y="1240971"/>
            <a:ext cx="2177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Island Home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5D1F34-AA55-964A-9D27-2A93FD827AA7}"/>
              </a:ext>
            </a:extLst>
          </p:cNvPr>
          <p:cNvSpPr txBox="1"/>
          <p:nvPr/>
        </p:nvSpPr>
        <p:spPr>
          <a:xfrm>
            <a:off x="6368143" y="3494314"/>
            <a:ext cx="16962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hlinkClick r:id="rId4"/>
              </a:rPr>
              <a:t>Manzanar</a:t>
            </a:r>
            <a:r>
              <a:rPr lang="en-US" dirty="0">
                <a:hlinkClick r:id="rId4"/>
              </a:rPr>
              <a:t> Diverted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28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16660"/>
            <a:ext cx="9144000" cy="5847582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7"/>
          <p:cNvSpPr txBox="1"/>
          <p:nvPr/>
        </p:nvSpPr>
        <p:spPr>
          <a:xfrm>
            <a:off x="2742950" y="2315250"/>
            <a:ext cx="6005400" cy="5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“It really boils down to this: that all life is interrelated.”</a:t>
            </a:r>
            <a:endParaRPr sz="20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8" name="Google Shape;158;p27"/>
          <p:cNvSpPr txBox="1"/>
          <p:nvPr/>
        </p:nvSpPr>
        <p:spPr>
          <a:xfrm>
            <a:off x="5017625" y="2651100"/>
            <a:ext cx="2595600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– Martin Luther King Jr.</a:t>
            </a:r>
            <a:endParaRPr sz="18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9750" y="-955825"/>
            <a:ext cx="9214246" cy="614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4550" y="910425"/>
            <a:ext cx="527671" cy="52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73679" y="911921"/>
            <a:ext cx="527670" cy="524649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9"/>
          <p:cNvSpPr txBox="1"/>
          <p:nvPr/>
        </p:nvSpPr>
        <p:spPr>
          <a:xfrm>
            <a:off x="787350" y="2366875"/>
            <a:ext cx="3087000" cy="8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latin typeface="Proxima Nova"/>
                <a:ea typeface="Proxima Nova"/>
                <a:cs typeface="Proxima Nova"/>
                <a:sym typeface="Proxima Nova"/>
              </a:rPr>
              <a:t>challenge:</a:t>
            </a:r>
            <a:endParaRPr sz="2300"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7" name="Google Shape;177;p29"/>
          <p:cNvSpPr txBox="1"/>
          <p:nvPr/>
        </p:nvSpPr>
        <p:spPr>
          <a:xfrm>
            <a:off x="601350" y="2512925"/>
            <a:ext cx="3639300" cy="16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latin typeface="Proxima Nova"/>
                <a:ea typeface="Proxima Nova"/>
                <a:cs typeface="Proxima Nova"/>
                <a:sym typeface="Proxima Nova"/>
              </a:rPr>
              <a:t>Change the perspective, change the story</a:t>
            </a:r>
            <a:endParaRPr sz="23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78" name="Google Shape;178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1350" y="554238"/>
            <a:ext cx="2686052" cy="29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63025" y="-66675"/>
            <a:ext cx="9470050" cy="53269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1313550" y="2675625"/>
            <a:ext cx="6516900" cy="677100"/>
          </a:xfrm>
          <a:prstGeom prst="rect">
            <a:avLst/>
          </a:prstGeom>
          <a:noFill/>
          <a:ln>
            <a:noFill/>
          </a:ln>
          <a:effectLst>
            <a:outerShdw blurRad="128588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earthrise</a:t>
            </a:r>
            <a:endParaRPr sz="3600" b="1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3110250" y="1459025"/>
            <a:ext cx="2923500" cy="777300"/>
          </a:xfrm>
          <a:prstGeom prst="rect">
            <a:avLst/>
          </a:prstGeom>
          <a:noFill/>
          <a:ln>
            <a:noFill/>
          </a:ln>
          <a:effectLst>
            <a:outerShdw blurRad="857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ch.2</a:t>
            </a:r>
            <a:endParaRPr sz="25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2204700" y="3209025"/>
            <a:ext cx="4734600" cy="7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awakening</a:t>
            </a:r>
            <a:endParaRPr sz="26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63025" y="-66675"/>
            <a:ext cx="9470050" cy="53269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/>
        </p:nvSpPr>
        <p:spPr>
          <a:xfrm>
            <a:off x="3110250" y="1459025"/>
            <a:ext cx="2923500" cy="777300"/>
          </a:xfrm>
          <a:prstGeom prst="rect">
            <a:avLst/>
          </a:prstGeom>
          <a:noFill/>
          <a:ln>
            <a:noFill/>
          </a:ln>
          <a:effectLst>
            <a:outerShdw blurRad="857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ch.2</a:t>
            </a:r>
            <a:endParaRPr sz="25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2204700" y="3209025"/>
            <a:ext cx="4734600" cy="7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awakening</a:t>
            </a:r>
            <a:endParaRPr sz="260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hope for the future</a:t>
            </a:r>
            <a:endParaRPr sz="26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809625" y="1638300"/>
            <a:ext cx="17241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971575"/>
            <a:ext cx="8839201" cy="9604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9625" y="-283875"/>
            <a:ext cx="9543626" cy="5598822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 rot="-513">
            <a:off x="-760554" y="2819858"/>
            <a:ext cx="4024500" cy="5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FF00"/>
                </a:solidFill>
                <a:latin typeface="Calibri"/>
                <a:ea typeface="Calibri"/>
                <a:cs typeface="Calibri"/>
                <a:sym typeface="Calibri"/>
              </a:rPr>
              <a:t>Blossoms</a:t>
            </a:r>
            <a:r>
              <a:rPr lang="en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of Change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6"/>
          <p:cNvSpPr txBox="1"/>
          <p:nvPr/>
        </p:nvSpPr>
        <p:spPr>
          <a:xfrm>
            <a:off x="620950" y="484500"/>
            <a:ext cx="3000000" cy="17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“The world cannot be discovered by a journey of miles...but only by an inner journey, a journey of one inch, very arduous, and humbling, and joyful.”</a:t>
            </a:r>
            <a:endParaRPr sz="1800">
              <a:solidFill>
                <a:srgbClr val="FFD96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5AE075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1382950" y="2343150"/>
            <a:ext cx="3000000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2CC"/>
                </a:solidFill>
                <a:latin typeface="Calibri"/>
                <a:ea typeface="Calibri"/>
                <a:cs typeface="Calibri"/>
                <a:sym typeface="Calibri"/>
              </a:rPr>
              <a:t>- Wendell Berry</a:t>
            </a:r>
            <a:endParaRPr>
              <a:solidFill>
                <a:srgbClr val="FFF2CC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" y="-1524350"/>
            <a:ext cx="9144006" cy="671855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/>
          <p:nvPr/>
        </p:nvSpPr>
        <p:spPr>
          <a:xfrm rot="-513">
            <a:off x="-760554" y="2819858"/>
            <a:ext cx="4024500" cy="579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FF00"/>
                </a:solidFill>
                <a:latin typeface="Calibri"/>
                <a:ea typeface="Calibri"/>
                <a:cs typeface="Calibri"/>
                <a:sym typeface="Calibri"/>
              </a:rPr>
              <a:t>Ripples</a:t>
            </a:r>
            <a:r>
              <a:rPr lang="en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of Change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948025"/>
            <a:ext cx="9144000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8"/>
          <p:cNvSpPr txBox="1"/>
          <p:nvPr/>
        </p:nvSpPr>
        <p:spPr>
          <a:xfrm>
            <a:off x="3276600" y="2571750"/>
            <a:ext cx="5505600" cy="16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What are the</a:t>
            </a:r>
            <a:r>
              <a:rPr lang="en" sz="13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" b="1">
                <a:solidFill>
                  <a:srgbClr val="00FFFF"/>
                </a:solidFill>
                <a:latin typeface="Proxima Nova"/>
                <a:ea typeface="Proxima Nova"/>
                <a:cs typeface="Proxima Nova"/>
                <a:sym typeface="Proxima Nova"/>
              </a:rPr>
              <a:t>first 3 words</a:t>
            </a:r>
            <a:r>
              <a:rPr lang="en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" sz="13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that come to you when you see this image? </a:t>
            </a:r>
            <a:endParaRPr sz="13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(try not to edit yourself, just see what first arises for you, </a:t>
            </a:r>
            <a:endParaRPr sz="10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and be curious)</a:t>
            </a:r>
            <a:endParaRPr sz="10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948025"/>
            <a:ext cx="9144000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9"/>
          <p:cNvSpPr txBox="1"/>
          <p:nvPr/>
        </p:nvSpPr>
        <p:spPr>
          <a:xfrm>
            <a:off x="3276600" y="2571750"/>
            <a:ext cx="5505600" cy="16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Does anyone know the story of this image?</a:t>
            </a:r>
            <a:endParaRPr sz="13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What </a:t>
            </a:r>
            <a:r>
              <a:rPr lang="en" sz="1300" i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could </a:t>
            </a:r>
            <a:r>
              <a:rPr lang="en" sz="13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be the story?</a:t>
            </a:r>
            <a:endParaRPr sz="13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9" name="Google Shape;99;p19"/>
          <p:cNvSpPr txBox="1"/>
          <p:nvPr/>
        </p:nvSpPr>
        <p:spPr>
          <a:xfrm>
            <a:off x="3911975" y="3271550"/>
            <a:ext cx="46248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(and whose imagination brought us here, to this vantage point)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948025"/>
            <a:ext cx="9144000" cy="9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0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98300" y="2943150"/>
            <a:ext cx="966126" cy="96612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06" name="Google Shape;106;p20"/>
          <p:cNvSpPr txBox="1"/>
          <p:nvPr/>
        </p:nvSpPr>
        <p:spPr>
          <a:xfrm>
            <a:off x="4076700" y="2419350"/>
            <a:ext cx="24384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00FFFF"/>
                </a:solidFill>
              </a:rPr>
              <a:t>an opening invitation</a:t>
            </a:r>
            <a:endParaRPr sz="1700" b="1">
              <a:solidFill>
                <a:srgbClr val="00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948025"/>
            <a:ext cx="9144000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1"/>
          <p:cNvSpPr txBox="1"/>
          <p:nvPr/>
        </p:nvSpPr>
        <p:spPr>
          <a:xfrm>
            <a:off x="4015925" y="2571750"/>
            <a:ext cx="4569000" cy="16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How might we understand and act differently </a:t>
            </a:r>
            <a:endParaRPr sz="1300" b="1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in the world right now?  </a:t>
            </a:r>
            <a:endParaRPr sz="1300" b="1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b="1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Are people relating to the Earth as one ecosystem?</a:t>
            </a:r>
            <a:endParaRPr sz="13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(Does technology help us see and experience this unity?)</a:t>
            </a:r>
            <a:endParaRPr sz="13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3" name="Google Shape;113;p21"/>
          <p:cNvSpPr txBox="1"/>
          <p:nvPr/>
        </p:nvSpPr>
        <p:spPr>
          <a:xfrm>
            <a:off x="2450625" y="1006075"/>
            <a:ext cx="19104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over 50 years later...</a:t>
            </a:r>
            <a:endParaRPr sz="1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705</Words>
  <Application>Microsoft Macintosh PowerPoint</Application>
  <PresentationFormat>On-screen Show (16:9)</PresentationFormat>
  <Paragraphs>62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Calibri</vt:lpstr>
      <vt:lpstr>Arial</vt:lpstr>
      <vt:lpstr>Proxima Nova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Arathi Govind</cp:lastModifiedBy>
  <cp:revision>5</cp:revision>
  <dcterms:modified xsi:type="dcterms:W3CDTF">2021-10-21T13:52:41Z</dcterms:modified>
</cp:coreProperties>
</file>